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DM Sans Italics" panose="020B0604020202020204" charset="0"/>
      <p:regular r:id="rId23"/>
    </p:embeddedFont>
    <p:embeddedFont>
      <p:font typeface="Open Sans Bold" panose="020B0604020202020204" charset="0"/>
      <p:regular r:id="rId24"/>
    </p:embeddedFont>
    <p:embeddedFont>
      <p:font typeface="Montserrat Light" panose="020B0604020202020204" charset="0"/>
      <p:regular r:id="rId25"/>
    </p:embeddedFont>
    <p:embeddedFont>
      <p:font typeface="DM Sans" panose="020B0604020202020204" charset="0"/>
      <p:regular r:id="rId26"/>
    </p:embeddedFont>
    <p:embeddedFont>
      <p:font typeface="Oswald Bold" panose="020B0604020202020204" charset="0"/>
      <p:regular r:id="rId27"/>
    </p:embeddedFont>
    <p:embeddedFont>
      <p:font typeface="Oswald" panose="020B0604020202020204" charset="0"/>
      <p:regular r:id="rId28"/>
    </p:embeddedFont>
    <p:embeddedFont>
      <p:font typeface="DM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0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3.svg"/><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sv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7659121">
            <a:off x="14042850" y="-1696386"/>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223501" y="248625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0"/>
            <a:ext cx="7639498" cy="1826413"/>
          </a:xfrm>
          <a:custGeom>
            <a:avLst/>
            <a:gdLst/>
            <a:ahLst/>
            <a:cxnLst/>
            <a:rect l="l" t="t" r="r" b="b"/>
            <a:pathLst>
              <a:path w="7639498" h="1826413">
                <a:moveTo>
                  <a:pt x="0" y="0"/>
                </a:moveTo>
                <a:lnTo>
                  <a:pt x="7639498" y="0"/>
                </a:lnTo>
                <a:lnTo>
                  <a:pt x="7639498" y="1826413"/>
                </a:lnTo>
                <a:lnTo>
                  <a:pt x="0" y="1826413"/>
                </a:lnTo>
                <a:lnTo>
                  <a:pt x="0" y="0"/>
                </a:lnTo>
                <a:close/>
              </a:path>
            </a:pathLst>
          </a:custGeom>
          <a:blipFill>
            <a:blip r:embed="rId5"/>
            <a:stretch>
              <a:fillRect l="-1161" t="-1558" r="-9833"/>
            </a:stretch>
          </a:blipFill>
        </p:spPr>
      </p:sp>
      <p:sp>
        <p:nvSpPr>
          <p:cNvPr id="9" name="TextBox 9"/>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b="1" spc="1610">
                <a:solidFill>
                  <a:srgbClr val="363636"/>
                </a:solidFill>
                <a:latin typeface="Oswald Bold"/>
                <a:ea typeface="Oswald Bold"/>
                <a:cs typeface="Oswald Bold"/>
                <a:sym typeface="Oswald Bold"/>
              </a:rPr>
              <a:t>SAADI</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b="1" spc="692">
                <a:solidFill>
                  <a:srgbClr val="363636"/>
                </a:solidFill>
                <a:latin typeface="Oswald Bold"/>
                <a:ea typeface="Oswald Bold"/>
                <a:cs typeface="Oswald Bold"/>
                <a:sym typeface="Oswald Bold"/>
              </a:rPr>
              <a:t>OPTIQUE</a:t>
            </a:r>
          </a:p>
        </p:txBody>
      </p:sp>
      <p:sp>
        <p:nvSpPr>
          <p:cNvPr id="11" name="TextBox 11"/>
          <p:cNvSpPr txBox="1"/>
          <p:nvPr/>
        </p:nvSpPr>
        <p:spPr>
          <a:xfrm>
            <a:off x="2427367" y="8075416"/>
            <a:ext cx="7639498" cy="1811020"/>
          </a:xfrm>
          <a:prstGeom prst="rect">
            <a:avLst/>
          </a:prstGeom>
        </p:spPr>
        <p:txBody>
          <a:bodyPr lIns="0" tIns="0" rIns="0" bIns="0" rtlCol="0" anchor="t">
            <a:spAutoFit/>
          </a:bodyPr>
          <a:lstStyle/>
          <a:p>
            <a:pPr algn="ctr">
              <a:lnSpc>
                <a:spcPts val="7279"/>
              </a:lnSpc>
            </a:pPr>
            <a:r>
              <a:rPr lang="en-US" sz="5199" b="1">
                <a:solidFill>
                  <a:srgbClr val="363636"/>
                </a:solidFill>
                <a:latin typeface="Open Sans Bold"/>
                <a:ea typeface="Open Sans Bold"/>
                <a:cs typeface="Open Sans Bold"/>
                <a:sym typeface="Open Sans Bold"/>
              </a:rPr>
              <a:t>Realisee par :</a:t>
            </a:r>
          </a:p>
          <a:p>
            <a:pPr algn="ctr">
              <a:lnSpc>
                <a:spcPts val="7279"/>
              </a:lnSpc>
            </a:pPr>
            <a:r>
              <a:rPr lang="en-US" sz="5199" b="1">
                <a:solidFill>
                  <a:srgbClr val="363636"/>
                </a:solidFill>
                <a:latin typeface="Open Sans Bold"/>
                <a:ea typeface="Open Sans Bold"/>
                <a:cs typeface="Open Sans Bold"/>
                <a:sym typeface="Open Sans Bold"/>
              </a:rPr>
              <a:t>Aya EL MOUSSAOUI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624330" y="4307904"/>
            <a:ext cx="7333976" cy="5856474"/>
          </a:xfrm>
          <a:custGeom>
            <a:avLst/>
            <a:gdLst/>
            <a:ahLst/>
            <a:cxnLst/>
            <a:rect l="l" t="t" r="r" b="b"/>
            <a:pathLst>
              <a:path w="7333976" h="5856474">
                <a:moveTo>
                  <a:pt x="0" y="0"/>
                </a:moveTo>
                <a:lnTo>
                  <a:pt x="7333976" y="0"/>
                </a:lnTo>
                <a:lnTo>
                  <a:pt x="7333976" y="5856475"/>
                </a:lnTo>
                <a:lnTo>
                  <a:pt x="0" y="5856475"/>
                </a:lnTo>
                <a:lnTo>
                  <a:pt x="0" y="0"/>
                </a:lnTo>
                <a:close/>
              </a:path>
            </a:pathLst>
          </a:custGeom>
          <a:blipFill>
            <a:blip r:embed="rId2"/>
            <a:stretch>
              <a:fillRect/>
            </a:stretch>
          </a:blipFill>
        </p:spPr>
      </p:sp>
      <p:sp>
        <p:nvSpPr>
          <p:cNvPr id="3" name="Freeform 3"/>
          <p:cNvSpPr/>
          <p:nvPr/>
        </p:nvSpPr>
        <p:spPr>
          <a:xfrm>
            <a:off x="9931827" y="4547919"/>
            <a:ext cx="7327473" cy="5739081"/>
          </a:xfrm>
          <a:custGeom>
            <a:avLst/>
            <a:gdLst/>
            <a:ahLst/>
            <a:cxnLst/>
            <a:rect l="l" t="t" r="r" b="b"/>
            <a:pathLst>
              <a:path w="7327473" h="5739081">
                <a:moveTo>
                  <a:pt x="0" y="0"/>
                </a:moveTo>
                <a:lnTo>
                  <a:pt x="7327473" y="0"/>
                </a:lnTo>
                <a:lnTo>
                  <a:pt x="7327473" y="5739081"/>
                </a:lnTo>
                <a:lnTo>
                  <a:pt x="0" y="5739081"/>
                </a:lnTo>
                <a:lnTo>
                  <a:pt x="0" y="0"/>
                </a:lnTo>
                <a:close/>
              </a:path>
            </a:pathLst>
          </a:custGeom>
          <a:blipFill>
            <a:blip r:embed="rId3"/>
            <a:stretch>
              <a:fillRect/>
            </a:stretch>
          </a:blipFill>
        </p:spPr>
      </p:sp>
      <p:sp>
        <p:nvSpPr>
          <p:cNvPr id="4" name="TextBox 4"/>
          <p:cNvSpPr txBox="1"/>
          <p:nvPr/>
        </p:nvSpPr>
        <p:spPr>
          <a:xfrm>
            <a:off x="11526798" y="1382960"/>
            <a:ext cx="5732502"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CONNEXION</a:t>
            </a:r>
          </a:p>
        </p:txBody>
      </p:sp>
      <p:sp>
        <p:nvSpPr>
          <p:cNvPr id="5" name="TextBox 5"/>
          <p:cNvSpPr txBox="1"/>
          <p:nvPr/>
        </p:nvSpPr>
        <p:spPr>
          <a:xfrm>
            <a:off x="-179816" y="477262"/>
            <a:ext cx="10111643" cy="2520950"/>
          </a:xfrm>
          <a:prstGeom prst="rect">
            <a:avLst/>
          </a:prstGeom>
        </p:spPr>
        <p:txBody>
          <a:bodyPr lIns="0" tIns="0" rIns="0" bIns="0" rtlCol="0" anchor="t">
            <a:spAutoFit/>
          </a:bodyPr>
          <a:lstStyle/>
          <a:p>
            <a:pPr algn="ctr">
              <a:lnSpc>
                <a:spcPts val="10149"/>
              </a:lnSpc>
            </a:pPr>
            <a:r>
              <a:rPr lang="en-US" sz="7249" b="1">
                <a:solidFill>
                  <a:srgbClr val="363636"/>
                </a:solidFill>
                <a:latin typeface="Open Sans Bold"/>
                <a:ea typeface="Open Sans Bold"/>
                <a:cs typeface="Open Sans Bold"/>
                <a:sym typeface="Open Sans Bold"/>
              </a:rPr>
              <a:t>CREATION DE COMPTE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0" y="4631889"/>
            <a:ext cx="8672659" cy="4198358"/>
          </a:xfrm>
          <a:custGeom>
            <a:avLst/>
            <a:gdLst/>
            <a:ahLst/>
            <a:cxnLst/>
            <a:rect l="l" t="t" r="r" b="b"/>
            <a:pathLst>
              <a:path w="8672659" h="4198358">
                <a:moveTo>
                  <a:pt x="0" y="0"/>
                </a:moveTo>
                <a:lnTo>
                  <a:pt x="8672659" y="0"/>
                </a:lnTo>
                <a:lnTo>
                  <a:pt x="8672659" y="4198358"/>
                </a:lnTo>
                <a:lnTo>
                  <a:pt x="0" y="4198358"/>
                </a:lnTo>
                <a:lnTo>
                  <a:pt x="0" y="0"/>
                </a:lnTo>
                <a:close/>
              </a:path>
            </a:pathLst>
          </a:custGeom>
          <a:blipFill>
            <a:blip r:embed="rId2"/>
            <a:stretch>
              <a:fillRect l="-33105" r="-33105"/>
            </a:stretch>
          </a:blipFill>
        </p:spPr>
      </p:sp>
      <p:sp>
        <p:nvSpPr>
          <p:cNvPr id="3" name="Freeform 3"/>
          <p:cNvSpPr/>
          <p:nvPr/>
        </p:nvSpPr>
        <p:spPr>
          <a:xfrm>
            <a:off x="9092297" y="4972390"/>
            <a:ext cx="9195703" cy="3517356"/>
          </a:xfrm>
          <a:custGeom>
            <a:avLst/>
            <a:gdLst/>
            <a:ahLst/>
            <a:cxnLst/>
            <a:rect l="l" t="t" r="r" b="b"/>
            <a:pathLst>
              <a:path w="9195703" h="3517356">
                <a:moveTo>
                  <a:pt x="0" y="0"/>
                </a:moveTo>
                <a:lnTo>
                  <a:pt x="9195703" y="0"/>
                </a:lnTo>
                <a:lnTo>
                  <a:pt x="9195703" y="3517356"/>
                </a:lnTo>
                <a:lnTo>
                  <a:pt x="0" y="3517356"/>
                </a:lnTo>
                <a:lnTo>
                  <a:pt x="0" y="0"/>
                </a:lnTo>
                <a:close/>
              </a:path>
            </a:pathLst>
          </a:custGeom>
          <a:blipFill>
            <a:blip r:embed="rId3"/>
            <a:stretch>
              <a:fillRect/>
            </a:stretch>
          </a:blipFill>
        </p:spPr>
      </p:sp>
      <p:sp>
        <p:nvSpPr>
          <p:cNvPr id="4" name="TextBox 4"/>
          <p:cNvSpPr txBox="1"/>
          <p:nvPr/>
        </p:nvSpPr>
        <p:spPr>
          <a:xfrm>
            <a:off x="1944892" y="2249487"/>
            <a:ext cx="4356378"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CONTACT</a:t>
            </a:r>
          </a:p>
        </p:txBody>
      </p:sp>
      <p:sp>
        <p:nvSpPr>
          <p:cNvPr id="5" name="TextBox 5"/>
          <p:cNvSpPr txBox="1"/>
          <p:nvPr/>
        </p:nvSpPr>
        <p:spPr>
          <a:xfrm>
            <a:off x="8672659" y="2418037"/>
            <a:ext cx="9615341" cy="926549"/>
          </a:xfrm>
          <a:prstGeom prst="rect">
            <a:avLst/>
          </a:prstGeom>
        </p:spPr>
        <p:txBody>
          <a:bodyPr lIns="0" tIns="0" rIns="0" bIns="0" rtlCol="0" anchor="t">
            <a:spAutoFit/>
          </a:bodyPr>
          <a:lstStyle/>
          <a:p>
            <a:pPr algn="ctr">
              <a:lnSpc>
                <a:spcPts val="7586"/>
              </a:lnSpc>
            </a:pPr>
            <a:r>
              <a:rPr lang="en-US" sz="5419" b="1">
                <a:solidFill>
                  <a:srgbClr val="363636"/>
                </a:solidFill>
                <a:latin typeface="Open Sans Bold"/>
                <a:ea typeface="Open Sans Bold"/>
                <a:cs typeface="Open Sans Bold"/>
                <a:sym typeface="Open Sans Bold"/>
              </a:rPr>
              <a:t>PRODUIT APRES REDUCTION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432179" y="1736221"/>
            <a:ext cx="9578198" cy="2540656"/>
          </a:xfrm>
          <a:custGeom>
            <a:avLst/>
            <a:gdLst/>
            <a:ahLst/>
            <a:cxnLst/>
            <a:rect l="l" t="t" r="r" b="b"/>
            <a:pathLst>
              <a:path w="9578198" h="2540656">
                <a:moveTo>
                  <a:pt x="0" y="0"/>
                </a:moveTo>
                <a:lnTo>
                  <a:pt x="9578198" y="0"/>
                </a:lnTo>
                <a:lnTo>
                  <a:pt x="9578198" y="2540655"/>
                </a:lnTo>
                <a:lnTo>
                  <a:pt x="0" y="2540655"/>
                </a:lnTo>
                <a:lnTo>
                  <a:pt x="0" y="0"/>
                </a:lnTo>
                <a:close/>
              </a:path>
            </a:pathLst>
          </a:custGeom>
          <a:blipFill>
            <a:blip r:embed="rId2"/>
            <a:stretch>
              <a:fillRect l="-17580" r="-17580"/>
            </a:stretch>
          </a:blipFill>
        </p:spPr>
      </p:sp>
      <p:sp>
        <p:nvSpPr>
          <p:cNvPr id="3" name="Freeform 3"/>
          <p:cNvSpPr/>
          <p:nvPr/>
        </p:nvSpPr>
        <p:spPr>
          <a:xfrm>
            <a:off x="10010377" y="4773243"/>
            <a:ext cx="8038746" cy="3667678"/>
          </a:xfrm>
          <a:custGeom>
            <a:avLst/>
            <a:gdLst/>
            <a:ahLst/>
            <a:cxnLst/>
            <a:rect l="l" t="t" r="r" b="b"/>
            <a:pathLst>
              <a:path w="8038746" h="3667678">
                <a:moveTo>
                  <a:pt x="0" y="0"/>
                </a:moveTo>
                <a:lnTo>
                  <a:pt x="8038746" y="0"/>
                </a:lnTo>
                <a:lnTo>
                  <a:pt x="8038746" y="3667678"/>
                </a:lnTo>
                <a:lnTo>
                  <a:pt x="0" y="3667678"/>
                </a:lnTo>
                <a:lnTo>
                  <a:pt x="0" y="0"/>
                </a:lnTo>
                <a:close/>
              </a:path>
            </a:pathLst>
          </a:custGeom>
          <a:blipFill>
            <a:blip r:embed="rId3"/>
            <a:stretch>
              <a:fillRect/>
            </a:stretch>
          </a:blipFill>
        </p:spPr>
      </p:sp>
      <p:sp>
        <p:nvSpPr>
          <p:cNvPr id="4" name="TextBox 4"/>
          <p:cNvSpPr txBox="1"/>
          <p:nvPr/>
        </p:nvSpPr>
        <p:spPr>
          <a:xfrm>
            <a:off x="-226050" y="501146"/>
            <a:ext cx="11301259"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PAGE PANIER</a:t>
            </a:r>
          </a:p>
        </p:txBody>
      </p:sp>
      <p:sp>
        <p:nvSpPr>
          <p:cNvPr id="5" name="Freeform 5"/>
          <p:cNvSpPr/>
          <p:nvPr/>
        </p:nvSpPr>
        <p:spPr>
          <a:xfrm>
            <a:off x="0" y="7615800"/>
            <a:ext cx="9713454" cy="2671200"/>
          </a:xfrm>
          <a:custGeom>
            <a:avLst/>
            <a:gdLst/>
            <a:ahLst/>
            <a:cxnLst/>
            <a:rect l="l" t="t" r="r" b="b"/>
            <a:pathLst>
              <a:path w="9713454" h="2671200">
                <a:moveTo>
                  <a:pt x="0" y="0"/>
                </a:moveTo>
                <a:lnTo>
                  <a:pt x="9713454" y="0"/>
                </a:lnTo>
                <a:lnTo>
                  <a:pt x="9713454" y="2671200"/>
                </a:lnTo>
                <a:lnTo>
                  <a:pt x="0" y="2671200"/>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291389" y="2102955"/>
            <a:ext cx="7011887" cy="5267466"/>
          </a:xfrm>
          <a:custGeom>
            <a:avLst/>
            <a:gdLst/>
            <a:ahLst/>
            <a:cxnLst/>
            <a:rect l="l" t="t" r="r" b="b"/>
            <a:pathLst>
              <a:path w="7011887" h="5267466">
                <a:moveTo>
                  <a:pt x="0" y="0"/>
                </a:moveTo>
                <a:lnTo>
                  <a:pt x="7011887" y="0"/>
                </a:lnTo>
                <a:lnTo>
                  <a:pt x="7011887" y="5267467"/>
                </a:lnTo>
                <a:lnTo>
                  <a:pt x="0" y="5267467"/>
                </a:lnTo>
                <a:lnTo>
                  <a:pt x="0" y="0"/>
                </a:lnTo>
                <a:close/>
              </a:path>
            </a:pathLst>
          </a:custGeom>
          <a:blipFill>
            <a:blip r:embed="rId2"/>
            <a:stretch>
              <a:fillRect/>
            </a:stretch>
          </a:blipFill>
        </p:spPr>
      </p:sp>
      <p:sp>
        <p:nvSpPr>
          <p:cNvPr id="3" name="Freeform 3"/>
          <p:cNvSpPr/>
          <p:nvPr/>
        </p:nvSpPr>
        <p:spPr>
          <a:xfrm>
            <a:off x="7937657" y="5143500"/>
            <a:ext cx="10607036" cy="4895555"/>
          </a:xfrm>
          <a:custGeom>
            <a:avLst/>
            <a:gdLst/>
            <a:ahLst/>
            <a:cxnLst/>
            <a:rect l="l" t="t" r="r" b="b"/>
            <a:pathLst>
              <a:path w="10607036" h="4895555">
                <a:moveTo>
                  <a:pt x="0" y="0"/>
                </a:moveTo>
                <a:lnTo>
                  <a:pt x="10607036" y="0"/>
                </a:lnTo>
                <a:lnTo>
                  <a:pt x="10607036" y="4895555"/>
                </a:lnTo>
                <a:lnTo>
                  <a:pt x="0" y="4895555"/>
                </a:lnTo>
                <a:lnTo>
                  <a:pt x="0" y="0"/>
                </a:lnTo>
                <a:close/>
              </a:path>
            </a:pathLst>
          </a:custGeom>
          <a:blipFill>
            <a:blip r:embed="rId3"/>
            <a:stretch>
              <a:fillRect/>
            </a:stretch>
          </a:blipFill>
        </p:spPr>
      </p:sp>
      <p:sp>
        <p:nvSpPr>
          <p:cNvPr id="4" name="TextBox 4"/>
          <p:cNvSpPr txBox="1"/>
          <p:nvPr/>
        </p:nvSpPr>
        <p:spPr>
          <a:xfrm>
            <a:off x="1570774" y="535066"/>
            <a:ext cx="5732502"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CONNEXION</a:t>
            </a:r>
          </a:p>
        </p:txBody>
      </p:sp>
      <p:sp>
        <p:nvSpPr>
          <p:cNvPr id="5" name="TextBox 5"/>
          <p:cNvSpPr txBox="1"/>
          <p:nvPr/>
        </p:nvSpPr>
        <p:spPr>
          <a:xfrm>
            <a:off x="9350936" y="3501613"/>
            <a:ext cx="5804535"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610217" y="1939689"/>
            <a:ext cx="7301072" cy="4260743"/>
          </a:xfrm>
          <a:custGeom>
            <a:avLst/>
            <a:gdLst/>
            <a:ahLst/>
            <a:cxnLst/>
            <a:rect l="l" t="t" r="r" b="b"/>
            <a:pathLst>
              <a:path w="7301072" h="4260743">
                <a:moveTo>
                  <a:pt x="0" y="0"/>
                </a:moveTo>
                <a:lnTo>
                  <a:pt x="7301073" y="0"/>
                </a:lnTo>
                <a:lnTo>
                  <a:pt x="7301073" y="4260743"/>
                </a:lnTo>
                <a:lnTo>
                  <a:pt x="0" y="4260743"/>
                </a:lnTo>
                <a:lnTo>
                  <a:pt x="0" y="0"/>
                </a:lnTo>
                <a:close/>
              </a:path>
            </a:pathLst>
          </a:custGeom>
          <a:blipFill>
            <a:blip r:embed="rId2"/>
            <a:stretch>
              <a:fillRect/>
            </a:stretch>
          </a:blipFill>
        </p:spPr>
      </p:sp>
      <p:sp>
        <p:nvSpPr>
          <p:cNvPr id="3" name="Freeform 3"/>
          <p:cNvSpPr/>
          <p:nvPr/>
        </p:nvSpPr>
        <p:spPr>
          <a:xfrm>
            <a:off x="8109540" y="6200432"/>
            <a:ext cx="9847152" cy="4086568"/>
          </a:xfrm>
          <a:custGeom>
            <a:avLst/>
            <a:gdLst/>
            <a:ahLst/>
            <a:cxnLst/>
            <a:rect l="l" t="t" r="r" b="b"/>
            <a:pathLst>
              <a:path w="9847152" h="4086568">
                <a:moveTo>
                  <a:pt x="0" y="0"/>
                </a:moveTo>
                <a:lnTo>
                  <a:pt x="9847151" y="0"/>
                </a:lnTo>
                <a:lnTo>
                  <a:pt x="9847151" y="4086568"/>
                </a:lnTo>
                <a:lnTo>
                  <a:pt x="0" y="4086568"/>
                </a:lnTo>
                <a:lnTo>
                  <a:pt x="0" y="0"/>
                </a:lnTo>
                <a:close/>
              </a:path>
            </a:pathLst>
          </a:custGeom>
          <a:blipFill>
            <a:blip r:embed="rId3"/>
            <a:stretch>
              <a:fillRect/>
            </a:stretch>
          </a:blipFill>
        </p:spPr>
      </p:sp>
      <p:sp>
        <p:nvSpPr>
          <p:cNvPr id="4" name="TextBox 4"/>
          <p:cNvSpPr txBox="1"/>
          <p:nvPr/>
        </p:nvSpPr>
        <p:spPr>
          <a:xfrm>
            <a:off x="2662310" y="344488"/>
            <a:ext cx="5873234"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PAGE ADMIN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238877" y="228425"/>
            <a:ext cx="8001181" cy="4120608"/>
          </a:xfrm>
          <a:custGeom>
            <a:avLst/>
            <a:gdLst/>
            <a:ahLst/>
            <a:cxnLst/>
            <a:rect l="l" t="t" r="r" b="b"/>
            <a:pathLst>
              <a:path w="8001181" h="4120608">
                <a:moveTo>
                  <a:pt x="0" y="0"/>
                </a:moveTo>
                <a:lnTo>
                  <a:pt x="8001182" y="0"/>
                </a:lnTo>
                <a:lnTo>
                  <a:pt x="8001182" y="4120609"/>
                </a:lnTo>
                <a:lnTo>
                  <a:pt x="0" y="4120609"/>
                </a:lnTo>
                <a:lnTo>
                  <a:pt x="0" y="0"/>
                </a:lnTo>
                <a:close/>
              </a:path>
            </a:pathLst>
          </a:custGeom>
          <a:blipFill>
            <a:blip r:embed="rId2"/>
            <a:stretch>
              <a:fillRect/>
            </a:stretch>
          </a:blipFill>
        </p:spPr>
      </p:sp>
      <p:sp>
        <p:nvSpPr>
          <p:cNvPr id="3" name="Freeform 3"/>
          <p:cNvSpPr/>
          <p:nvPr/>
        </p:nvSpPr>
        <p:spPr>
          <a:xfrm>
            <a:off x="9988025" y="5594479"/>
            <a:ext cx="8299975" cy="4129238"/>
          </a:xfrm>
          <a:custGeom>
            <a:avLst/>
            <a:gdLst/>
            <a:ahLst/>
            <a:cxnLst/>
            <a:rect l="l" t="t" r="r" b="b"/>
            <a:pathLst>
              <a:path w="8299975" h="4129238">
                <a:moveTo>
                  <a:pt x="0" y="0"/>
                </a:moveTo>
                <a:lnTo>
                  <a:pt x="8299975" y="0"/>
                </a:lnTo>
                <a:lnTo>
                  <a:pt x="8299975" y="4129238"/>
                </a:lnTo>
                <a:lnTo>
                  <a:pt x="0" y="4129238"/>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5481274" y="2447856"/>
            <a:ext cx="7325451" cy="5391289"/>
          </a:xfrm>
          <a:custGeom>
            <a:avLst/>
            <a:gdLst/>
            <a:ahLst/>
            <a:cxnLst/>
            <a:rect l="l" t="t" r="r" b="b"/>
            <a:pathLst>
              <a:path w="7325451" h="5391289">
                <a:moveTo>
                  <a:pt x="0" y="0"/>
                </a:moveTo>
                <a:lnTo>
                  <a:pt x="7325452" y="0"/>
                </a:lnTo>
                <a:lnTo>
                  <a:pt x="7325452" y="5391288"/>
                </a:lnTo>
                <a:lnTo>
                  <a:pt x="0" y="5391288"/>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4426227"/>
            <a:ext cx="7943697" cy="3543869"/>
          </a:xfrm>
          <a:prstGeom prst="rect">
            <a:avLst/>
          </a:prstGeom>
        </p:spPr>
        <p:txBody>
          <a:bodyPr lIns="0" tIns="0" rIns="0" bIns="0" rtlCol="0" anchor="t">
            <a:spAutoFit/>
          </a:bodyPr>
          <a:lstStyle/>
          <a:p>
            <a:pPr algn="just">
              <a:lnSpc>
                <a:spcPts val="2593"/>
              </a:lnSpc>
            </a:pPr>
            <a:r>
              <a:rPr lang="en-US" sz="1852" i="1">
                <a:solidFill>
                  <a:srgbClr val="000000"/>
                </a:solidFill>
                <a:latin typeface="DM Sans Italics"/>
                <a:ea typeface="DM Sans Italics"/>
                <a:cs typeface="DM Sans Italics"/>
                <a:sym typeface="DM Sans Italics"/>
              </a:rPr>
              <a:t>La réalisation du projet Optique Saadi, intégrant les pages Accueil, Panier et Admin, a permis de concevoir une plateforme moderne et fonctionnelle. La page d’Accueil valorise l’identité de l’optique et présente les produits de manière attrayante, tandis que la page Panier simplifie le processus d’achat grâce à la gestion des articles sélectionnés et au calcul automatique du total. De son côté, la page Admin offre aux gestionnaires une interface intuitive pour administrer les produits et les informations. Ensemble, ces fonctionnalités répondent efficacement aux besoins des utilisateurs et garantissent une expérience fluide et optimisée.</a:t>
            </a:r>
          </a:p>
          <a:p>
            <a:pPr marL="0" lvl="0" indent="0" algn="l">
              <a:lnSpc>
                <a:spcPts val="2593"/>
              </a:lnSpc>
              <a:spcBef>
                <a:spcPct val="0"/>
              </a:spcBef>
            </a:pPr>
            <a:endParaRPr lang="en-US" sz="1852" i="1">
              <a:solidFill>
                <a:srgbClr val="000000"/>
              </a:solidFill>
              <a:latin typeface="DM Sans Italics"/>
              <a:ea typeface="DM Sans Italics"/>
              <a:cs typeface="DM Sans Italics"/>
              <a:sym typeface="DM Sans Italics"/>
            </a:endParaRPr>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561733" y="2105045"/>
            <a:ext cx="8097687"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363636"/>
                </a:solidFill>
                <a:latin typeface="Oswald Bold"/>
                <a:ea typeface="Oswald Bold"/>
                <a:cs typeface="Oswald Bold"/>
                <a:sym typeface="Oswald Bold"/>
              </a:rPr>
              <a:t>SOMMAIRE</a:t>
            </a: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grpSp>
        <p:nvGrpSpPr>
          <p:cNvPr id="6" name="Group 6"/>
          <p:cNvGrpSpPr/>
          <p:nvPr/>
        </p:nvGrpSpPr>
        <p:grpSpPr>
          <a:xfrm>
            <a:off x="5019320" y="2915363"/>
            <a:ext cx="1400485" cy="7155187"/>
            <a:chOff x="0" y="0"/>
            <a:chExt cx="368852" cy="1884494"/>
          </a:xfrm>
        </p:grpSpPr>
        <p:sp>
          <p:nvSpPr>
            <p:cNvPr id="7" name="Freeform 7"/>
            <p:cNvSpPr/>
            <p:nvPr/>
          </p:nvSpPr>
          <p:spPr>
            <a:xfrm>
              <a:off x="0" y="0"/>
              <a:ext cx="368852" cy="1884494"/>
            </a:xfrm>
            <a:custGeom>
              <a:avLst/>
              <a:gdLst/>
              <a:ahLst/>
              <a:cxnLst/>
              <a:rect l="l" t="t" r="r" b="b"/>
              <a:pathLst>
                <a:path w="368852" h="1884494">
                  <a:moveTo>
                    <a:pt x="0" y="0"/>
                  </a:moveTo>
                  <a:lnTo>
                    <a:pt x="368852" y="0"/>
                  </a:lnTo>
                  <a:lnTo>
                    <a:pt x="368852" y="1884494"/>
                  </a:lnTo>
                  <a:lnTo>
                    <a:pt x="0" y="1884494"/>
                  </a:lnTo>
                  <a:close/>
                </a:path>
              </a:pathLst>
            </a:custGeom>
            <a:solidFill>
              <a:srgbClr val="9CB4AD"/>
            </a:solidFill>
          </p:spPr>
        </p:sp>
        <p:sp>
          <p:nvSpPr>
            <p:cNvPr id="8" name="TextBox 8"/>
            <p:cNvSpPr txBox="1"/>
            <p:nvPr/>
          </p:nvSpPr>
          <p:spPr>
            <a:xfrm>
              <a:off x="0" y="-19050"/>
              <a:ext cx="368852" cy="1903544"/>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b="1" dirty="0">
                <a:solidFill>
                  <a:srgbClr val="363636"/>
                </a:solidFill>
                <a:latin typeface="Oswald Bold"/>
                <a:ea typeface="Oswald Bold"/>
                <a:cs typeface="Oswald Bold"/>
                <a:sym typeface="Oswald Bold"/>
              </a:rPr>
              <a:t>07</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363636"/>
                </a:solidFill>
                <a:latin typeface="DM Sans"/>
                <a:ea typeface="DM Sans"/>
                <a:cs typeface="DM Sans"/>
                <a:sym typeface="DM Sans"/>
              </a:rPr>
              <a:t>INTRODUCTION</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363636"/>
                </a:solidFill>
                <a:latin typeface="DM Sans"/>
                <a:ea typeface="DM Sans"/>
                <a:cs typeface="DM Sans"/>
                <a:sym typeface="DM Sans"/>
              </a:rPr>
              <a:t>PROBLEMATIQUE</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363636"/>
                </a:solidFill>
                <a:latin typeface="DM Sans"/>
                <a:ea typeface="DM Sans"/>
                <a:cs typeface="DM Sans"/>
                <a:sym typeface="DM Sans"/>
              </a:rPr>
              <a:t>OBJECTIF DU PROJET</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363636"/>
                </a:solidFill>
                <a:latin typeface="DM Sans"/>
                <a:ea typeface="DM Sans"/>
                <a:cs typeface="DM Sans"/>
                <a:sym typeface="DM Sans"/>
              </a:rPr>
              <a:t>LES FONCTIONNALITES CLES</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363636"/>
                </a:solidFill>
                <a:latin typeface="DM Sans"/>
                <a:ea typeface="DM Sans"/>
                <a:cs typeface="DM Sans"/>
                <a:sym typeface="DM Sans"/>
              </a:rPr>
              <a:t>PLANNIG DU PROJET</a:t>
            </a:r>
          </a:p>
        </p:txBody>
      </p:sp>
      <p:sp>
        <p:nvSpPr>
          <p:cNvPr id="20" name="TextBox 20"/>
          <p:cNvSpPr txBox="1"/>
          <p:nvPr/>
        </p:nvSpPr>
        <p:spPr>
          <a:xfrm>
            <a:off x="6607430" y="7434884"/>
            <a:ext cx="7252440"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363636"/>
                </a:solidFill>
                <a:latin typeface="DM Sans"/>
                <a:ea typeface="DM Sans"/>
                <a:cs typeface="DM Sans"/>
                <a:sym typeface="DM Sans"/>
              </a:rPr>
              <a:t>LES OUTILS TECHNOLOGIQUE UTULISEES</a:t>
            </a:r>
          </a:p>
        </p:txBody>
      </p:sp>
      <p:sp>
        <p:nvSpPr>
          <p:cNvPr id="21" name="TextBox 21"/>
          <p:cNvSpPr txBox="1"/>
          <p:nvPr/>
        </p:nvSpPr>
        <p:spPr>
          <a:xfrm>
            <a:off x="6607430" y="8279265"/>
            <a:ext cx="6076629" cy="856698"/>
          </a:xfrm>
          <a:prstGeom prst="rect">
            <a:avLst/>
          </a:prstGeom>
        </p:spPr>
        <p:txBody>
          <a:bodyPr lIns="0" tIns="0" rIns="0" bIns="0" rtlCol="0" anchor="t">
            <a:spAutoFit/>
          </a:bodyPr>
          <a:lstStyle/>
          <a:p>
            <a:pPr algn="l">
              <a:lnSpc>
                <a:spcPts val="3483"/>
              </a:lnSpc>
            </a:pPr>
            <a:r>
              <a:rPr lang="en-US" sz="2524" spc="247">
                <a:solidFill>
                  <a:srgbClr val="363636"/>
                </a:solidFill>
                <a:latin typeface="DM Sans"/>
                <a:ea typeface="DM Sans"/>
                <a:cs typeface="DM Sans"/>
                <a:sym typeface="DM Sans"/>
              </a:rPr>
              <a:t>REALISATION DU PROJET</a:t>
            </a:r>
          </a:p>
          <a:p>
            <a:pPr marL="0" lvl="0" indent="0" algn="l">
              <a:lnSpc>
                <a:spcPts val="3483"/>
              </a:lnSpc>
              <a:spcBef>
                <a:spcPct val="0"/>
              </a:spcBef>
            </a:pPr>
            <a:endParaRPr lang="en-US" sz="2524" spc="247">
              <a:solidFill>
                <a:srgbClr val="363636"/>
              </a:solidFill>
              <a:latin typeface="DM Sans"/>
              <a:ea typeface="DM Sans"/>
              <a:cs typeface="DM Sans"/>
              <a:sym typeface="DM Sans"/>
            </a:endParaRPr>
          </a:p>
        </p:txBody>
      </p:sp>
      <p:sp>
        <p:nvSpPr>
          <p:cNvPr id="22" name="TextBox 22"/>
          <p:cNvSpPr txBox="1"/>
          <p:nvPr/>
        </p:nvSpPr>
        <p:spPr>
          <a:xfrm>
            <a:off x="6607430" y="9272764"/>
            <a:ext cx="2179815" cy="440817"/>
          </a:xfrm>
          <a:prstGeom prst="rect">
            <a:avLst/>
          </a:prstGeom>
        </p:spPr>
        <p:txBody>
          <a:bodyPr lIns="0" tIns="0" rIns="0" bIns="0" rtlCol="0" anchor="t">
            <a:spAutoFit/>
          </a:bodyPr>
          <a:lstStyle/>
          <a:p>
            <a:pPr algn="ctr">
              <a:lnSpc>
                <a:spcPts val="3528"/>
              </a:lnSpc>
            </a:pPr>
            <a:r>
              <a:rPr lang="en-US" sz="2520">
                <a:solidFill>
                  <a:srgbClr val="363636"/>
                </a:solidFill>
                <a:latin typeface="DM Sans"/>
                <a:ea typeface="DM Sans"/>
                <a:cs typeface="DM Sans"/>
                <a:sym typeface="DM Sans"/>
              </a:rPr>
              <a:t>CONCLUSION</a:t>
            </a:r>
          </a:p>
        </p:txBody>
      </p:sp>
      <p:sp>
        <p:nvSpPr>
          <p:cNvPr id="23" name="TextBox 23"/>
          <p:cNvSpPr txBox="1"/>
          <p:nvPr/>
        </p:nvSpPr>
        <p:spPr>
          <a:xfrm>
            <a:off x="4828818" y="8945739"/>
            <a:ext cx="1742288" cy="729742"/>
          </a:xfrm>
          <a:prstGeom prst="rect">
            <a:avLst/>
          </a:prstGeom>
        </p:spPr>
        <p:txBody>
          <a:bodyPr lIns="0" tIns="0" rIns="0" bIns="0" rtlCol="0" anchor="t">
            <a:spAutoFit/>
          </a:bodyPr>
          <a:lstStyle/>
          <a:p>
            <a:pPr algn="ctr">
              <a:lnSpc>
                <a:spcPts val="5977"/>
              </a:lnSpc>
            </a:pPr>
            <a:r>
              <a:rPr lang="en-US" sz="4269" b="1">
                <a:solidFill>
                  <a:srgbClr val="231F20"/>
                </a:solidFill>
                <a:latin typeface="Oswald Bold"/>
                <a:ea typeface="Oswald Bold"/>
                <a:cs typeface="Oswald Bold"/>
                <a:sym typeface="Oswald Bold"/>
              </a:rPr>
              <a:t> </a:t>
            </a:r>
            <a:r>
              <a:rPr lang="en-US" sz="4269" b="1">
                <a:solidFill>
                  <a:srgbClr val="363636"/>
                </a:solidFill>
                <a:latin typeface="Oswald Bold"/>
                <a:ea typeface="Oswald Bold"/>
                <a:cs typeface="Oswald Bold"/>
                <a:sym typeface="Oswald Bold"/>
              </a:rPr>
              <a:t>08</a:t>
            </a:r>
          </a:p>
        </p:txBody>
      </p:sp>
      <p:sp>
        <p:nvSpPr>
          <p:cNvPr id="24" name="TextBox 24"/>
          <p:cNvSpPr txBox="1"/>
          <p:nvPr/>
        </p:nvSpPr>
        <p:spPr>
          <a:xfrm>
            <a:off x="5367750" y="3019995"/>
            <a:ext cx="703624" cy="769441"/>
          </a:xfrm>
          <a:prstGeom prst="rect">
            <a:avLst/>
          </a:prstGeom>
        </p:spPr>
        <p:txBody>
          <a:bodyPr wrap="square" lIns="0" tIns="0" rIns="0" bIns="0" rtlCol="0" anchor="t">
            <a:spAutoFit/>
          </a:bodyPr>
          <a:lstStyle/>
          <a:p>
            <a:pPr algn="ctr">
              <a:lnSpc>
                <a:spcPts val="5977"/>
              </a:lnSpc>
            </a:pPr>
            <a:r>
              <a:rPr lang="en-US" sz="4269" b="1" dirty="0">
                <a:solidFill>
                  <a:srgbClr val="363636"/>
                </a:solidFill>
                <a:latin typeface="Oswald Bold"/>
                <a:ea typeface="Oswald Bold"/>
                <a:cs typeface="Oswald Bold"/>
                <a:sym typeface="Oswald 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0024" b="-20024"/>
            </a:stretch>
          </a:blipFill>
        </p:spPr>
      </p:sp>
      <p:sp>
        <p:nvSpPr>
          <p:cNvPr id="3" name="Freeform 3"/>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4" name="Group 4"/>
          <p:cNvGrpSpPr/>
          <p:nvPr/>
        </p:nvGrpSpPr>
        <p:grpSpPr>
          <a:xfrm>
            <a:off x="598543" y="3396305"/>
            <a:ext cx="10704912" cy="4458335"/>
            <a:chOff x="0" y="0"/>
            <a:chExt cx="4101515" cy="1708181"/>
          </a:xfrm>
        </p:grpSpPr>
        <p:sp>
          <p:nvSpPr>
            <p:cNvPr id="5" name="Freeform 5"/>
            <p:cNvSpPr/>
            <p:nvPr/>
          </p:nvSpPr>
          <p:spPr>
            <a:xfrm>
              <a:off x="0" y="0"/>
              <a:ext cx="4101515" cy="1708181"/>
            </a:xfrm>
            <a:custGeom>
              <a:avLst/>
              <a:gdLst/>
              <a:ahLst/>
              <a:cxnLst/>
              <a:rect l="l" t="t" r="r" b="b"/>
              <a:pathLst>
                <a:path w="4101515" h="1708181">
                  <a:moveTo>
                    <a:pt x="0" y="0"/>
                  </a:moveTo>
                  <a:lnTo>
                    <a:pt x="4101515" y="0"/>
                  </a:lnTo>
                  <a:lnTo>
                    <a:pt x="4101515" y="1708181"/>
                  </a:lnTo>
                  <a:lnTo>
                    <a:pt x="0" y="1708181"/>
                  </a:lnTo>
                  <a:close/>
                </a:path>
              </a:pathLst>
            </a:custGeom>
            <a:solidFill>
              <a:srgbClr val="679194"/>
            </a:solidFill>
          </p:spPr>
        </p:sp>
        <p:sp>
          <p:nvSpPr>
            <p:cNvPr id="6" name="TextBox 6"/>
            <p:cNvSpPr txBox="1"/>
            <p:nvPr/>
          </p:nvSpPr>
          <p:spPr>
            <a:xfrm>
              <a:off x="0" y="-19050"/>
              <a:ext cx="4101515" cy="1727231"/>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142191" y="7210022"/>
            <a:ext cx="8619019" cy="644618"/>
          </a:xfrm>
          <a:custGeom>
            <a:avLst/>
            <a:gdLst/>
            <a:ahLst/>
            <a:cxnLst/>
            <a:rect l="l" t="t" r="r" b="b"/>
            <a:pathLst>
              <a:path w="8619019" h="644618">
                <a:moveTo>
                  <a:pt x="0" y="0"/>
                </a:moveTo>
                <a:lnTo>
                  <a:pt x="8619019" y="0"/>
                </a:lnTo>
                <a:lnTo>
                  <a:pt x="8619019" y="644618"/>
                </a:lnTo>
                <a:lnTo>
                  <a:pt x="0" y="644618"/>
                </a:lnTo>
                <a:lnTo>
                  <a:pt x="0" y="0"/>
                </a:lnTo>
                <a:close/>
              </a:path>
            </a:pathLst>
          </a:custGeom>
          <a:blipFill>
            <a:blip r:embed="rId3"/>
            <a:stretch>
              <a:fillRect t="-122474" b="-41597"/>
            </a:stretch>
          </a:blipFill>
        </p:spPr>
      </p:sp>
      <p:sp>
        <p:nvSpPr>
          <p:cNvPr id="8" name="Freeform 8"/>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211331" y="888605"/>
            <a:ext cx="9347801" cy="1686342"/>
          </a:xfrm>
          <a:prstGeom prst="rect">
            <a:avLst/>
          </a:prstGeom>
        </p:spPr>
        <p:txBody>
          <a:bodyPr lIns="0" tIns="0" rIns="0" bIns="0" rtlCol="0" anchor="t">
            <a:spAutoFit/>
          </a:bodyPr>
          <a:lstStyle/>
          <a:p>
            <a:pPr algn="l">
              <a:lnSpc>
                <a:spcPts val="13774"/>
              </a:lnSpc>
            </a:pPr>
            <a:r>
              <a:rPr lang="en-US" sz="9981" b="1" spc="978">
                <a:solidFill>
                  <a:srgbClr val="231F20"/>
                </a:solidFill>
                <a:latin typeface="Oswald Bold"/>
                <a:ea typeface="Oswald Bold"/>
                <a:cs typeface="Oswald Bold"/>
                <a:sym typeface="Oswald Bold"/>
              </a:rPr>
              <a:t>INTRODUCTION</a:t>
            </a:r>
          </a:p>
        </p:txBody>
      </p:sp>
      <p:sp>
        <p:nvSpPr>
          <p:cNvPr id="10" name="TextBox 10"/>
          <p:cNvSpPr txBox="1"/>
          <p:nvPr/>
        </p:nvSpPr>
        <p:spPr>
          <a:xfrm>
            <a:off x="598543" y="3634270"/>
            <a:ext cx="8960590" cy="3971595"/>
          </a:xfrm>
          <a:prstGeom prst="rect">
            <a:avLst/>
          </a:prstGeom>
        </p:spPr>
        <p:txBody>
          <a:bodyPr lIns="0" tIns="0" rIns="0" bIns="0" rtlCol="0" anchor="t">
            <a:spAutoFit/>
          </a:bodyPr>
          <a:lstStyle/>
          <a:p>
            <a:pPr algn="l">
              <a:lnSpc>
                <a:spcPts val="2894"/>
              </a:lnSpc>
            </a:pPr>
            <a:r>
              <a:rPr lang="en-US" sz="2097" spc="205">
                <a:solidFill>
                  <a:srgbClr val="231F20"/>
                </a:solidFill>
                <a:latin typeface="DM Sans"/>
                <a:ea typeface="DM Sans"/>
                <a:cs typeface="DM Sans"/>
                <a:sym typeface="DM Sans"/>
              </a:rPr>
              <a:t>Optique Saadi est une entreprise moderne spécialisée dans les produits optiques de qualité, offrant une gestion simplifiée de son inventaire, de ses clients et fournisseurs via une interface intuitive. Grâce à un tableau de bord dynamique, vous pouvez facilement ajouter et gérer les produits, suivre les commandes clients, mettre à jour le stock et collaborer avec les fournisseurs. Nous nous engageons à fournir une expérience fluide et de qualité, tant pour nos clients que pour nos partenaires commerciaux.</a:t>
            </a:r>
          </a:p>
          <a:p>
            <a:pPr marL="0" lvl="0" indent="0" algn="l">
              <a:lnSpc>
                <a:spcPts val="2894"/>
              </a:lnSpc>
              <a:spcBef>
                <a:spcPct val="0"/>
              </a:spcBef>
            </a:pPr>
            <a:endParaRPr lang="en-US" sz="2097" spc="205">
              <a:solidFill>
                <a:srgbClr val="231F2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679194"/>
            </a:solidFill>
          </p:spPr>
        </p:sp>
        <p:sp>
          <p:nvSpPr>
            <p:cNvPr id="4" name="TextBox 4"/>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2163000" y="3442596"/>
            <a:ext cx="4473739" cy="636748"/>
            <a:chOff x="0" y="0"/>
            <a:chExt cx="1178269" cy="167703"/>
          </a:xfrm>
        </p:grpSpPr>
        <p:sp>
          <p:nvSpPr>
            <p:cNvPr id="8" name="Freeform 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9" name="TextBox 9"/>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PHP</a:t>
              </a:r>
            </a:p>
          </p:txBody>
        </p:sp>
      </p:grpSp>
      <p:grpSp>
        <p:nvGrpSpPr>
          <p:cNvPr id="10" name="Group 10"/>
          <p:cNvGrpSpPr/>
          <p:nvPr/>
        </p:nvGrpSpPr>
        <p:grpSpPr>
          <a:xfrm>
            <a:off x="6893475" y="3510391"/>
            <a:ext cx="9034431" cy="2808103"/>
            <a:chOff x="0" y="0"/>
            <a:chExt cx="1744696" cy="542290"/>
          </a:xfrm>
        </p:grpSpPr>
        <p:sp>
          <p:nvSpPr>
            <p:cNvPr id="11" name="Freeform 11"/>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2" name="TextBox 12"/>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1410691" y="6504266"/>
            <a:ext cx="4473739" cy="636748"/>
            <a:chOff x="0" y="0"/>
            <a:chExt cx="1178269" cy="167703"/>
          </a:xfrm>
        </p:grpSpPr>
        <p:sp>
          <p:nvSpPr>
            <p:cNvPr id="14" name="Freeform 14"/>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5" name="TextBox 15"/>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API</a:t>
              </a:r>
            </a:p>
          </p:txBody>
        </p:sp>
      </p:grpSp>
      <p:grpSp>
        <p:nvGrpSpPr>
          <p:cNvPr id="16" name="Group 16"/>
          <p:cNvGrpSpPr/>
          <p:nvPr/>
        </p:nvGrpSpPr>
        <p:grpSpPr>
          <a:xfrm>
            <a:off x="2179166" y="6572062"/>
            <a:ext cx="9034431" cy="2808103"/>
            <a:chOff x="0" y="0"/>
            <a:chExt cx="1744696" cy="542290"/>
          </a:xfrm>
        </p:grpSpPr>
        <p:sp>
          <p:nvSpPr>
            <p:cNvPr id="17" name="Freeform 17"/>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8" name="TextBox 18"/>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9" name="Freeform 19"/>
          <p:cNvSpPr/>
          <p:nvPr/>
        </p:nvSpPr>
        <p:spPr>
          <a:xfrm>
            <a:off x="2163000" y="4112400"/>
            <a:ext cx="4473739" cy="2206095"/>
          </a:xfrm>
          <a:custGeom>
            <a:avLst/>
            <a:gdLst/>
            <a:ahLst/>
            <a:cxnLst/>
            <a:rect l="l" t="t" r="r" b="b"/>
            <a:pathLst>
              <a:path w="4473739" h="2206095">
                <a:moveTo>
                  <a:pt x="0" y="0"/>
                </a:moveTo>
                <a:lnTo>
                  <a:pt x="4473739" y="0"/>
                </a:lnTo>
                <a:lnTo>
                  <a:pt x="4473739" y="2206095"/>
                </a:lnTo>
                <a:lnTo>
                  <a:pt x="0" y="2206095"/>
                </a:lnTo>
                <a:lnTo>
                  <a:pt x="0" y="0"/>
                </a:lnTo>
                <a:close/>
              </a:path>
            </a:pathLst>
          </a:custGeom>
          <a:blipFill>
            <a:blip r:embed="rId4"/>
            <a:stretch>
              <a:fillRect t="-17554" b="-17554"/>
            </a:stretch>
          </a:blipFill>
        </p:spPr>
      </p:sp>
      <p:sp>
        <p:nvSpPr>
          <p:cNvPr id="20" name="Freeform 20"/>
          <p:cNvSpPr/>
          <p:nvPr/>
        </p:nvSpPr>
        <p:spPr>
          <a:xfrm>
            <a:off x="11410691" y="7141014"/>
            <a:ext cx="4517216" cy="2246088"/>
          </a:xfrm>
          <a:custGeom>
            <a:avLst/>
            <a:gdLst/>
            <a:ahLst/>
            <a:cxnLst/>
            <a:rect l="l" t="t" r="r" b="b"/>
            <a:pathLst>
              <a:path w="4517216" h="2246088">
                <a:moveTo>
                  <a:pt x="0" y="0"/>
                </a:moveTo>
                <a:lnTo>
                  <a:pt x="4517216" y="0"/>
                </a:lnTo>
                <a:lnTo>
                  <a:pt x="4517216" y="2246088"/>
                </a:lnTo>
                <a:lnTo>
                  <a:pt x="0" y="2246088"/>
                </a:lnTo>
                <a:lnTo>
                  <a:pt x="0" y="0"/>
                </a:lnTo>
                <a:close/>
              </a:path>
            </a:pathLst>
          </a:custGeom>
          <a:blipFill>
            <a:blip r:embed="rId5"/>
            <a:stretch>
              <a:fillRect t="-6563" b="-6563"/>
            </a:stretch>
          </a:blipFill>
        </p:spPr>
      </p:sp>
      <p:sp>
        <p:nvSpPr>
          <p:cNvPr id="21" name="TextBox 21"/>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a:solidFill>
                  <a:srgbClr val="1A1A1A"/>
                </a:solidFill>
                <a:latin typeface="Oswald Bold"/>
                <a:ea typeface="Oswald Bold"/>
                <a:cs typeface="Oswald Bold"/>
                <a:sym typeface="Oswald Bold"/>
              </a:rPr>
              <a:t>PROBLEMATIQUE</a:t>
            </a:r>
          </a:p>
        </p:txBody>
      </p:sp>
      <p:sp>
        <p:nvSpPr>
          <p:cNvPr id="22" name="TextBox 22"/>
          <p:cNvSpPr txBox="1"/>
          <p:nvPr/>
        </p:nvSpPr>
        <p:spPr>
          <a:xfrm>
            <a:off x="7224667" y="3767306"/>
            <a:ext cx="8900334" cy="1700372"/>
          </a:xfrm>
          <a:prstGeom prst="rect">
            <a:avLst/>
          </a:prstGeom>
        </p:spPr>
        <p:txBody>
          <a:bodyPr lIns="0" tIns="0" rIns="0" bIns="0" rtlCol="0" anchor="t">
            <a:spAutoFit/>
          </a:bodyPr>
          <a:lstStyle/>
          <a:p>
            <a:pPr algn="l">
              <a:lnSpc>
                <a:spcPts val="2734"/>
              </a:lnSpc>
            </a:pPr>
            <a:r>
              <a:rPr lang="en-US" sz="1981" spc="194">
                <a:solidFill>
                  <a:srgbClr val="231F20"/>
                </a:solidFill>
                <a:latin typeface="DM Sans"/>
                <a:ea typeface="DM Sans"/>
                <a:cs typeface="DM Sans"/>
                <a:sym typeface="DM Sans"/>
              </a:rPr>
              <a:t>Comment concevoir une interface intuitive et efficace permettant la gestion des produits, des commandes, des clients et des fournisseurs, tout en assurant une expérience fluide pour l'utilisateur sans utiliser PHP ?</a:t>
            </a:r>
          </a:p>
          <a:p>
            <a:pPr algn="l">
              <a:lnSpc>
                <a:spcPts val="2734"/>
              </a:lnSpc>
            </a:pPr>
            <a:endParaRPr lang="en-US" sz="1981" spc="194">
              <a:solidFill>
                <a:srgbClr val="231F20"/>
              </a:solidFill>
              <a:latin typeface="DM Sans"/>
              <a:ea typeface="DM Sans"/>
              <a:cs typeface="DM Sans"/>
              <a:sym typeface="DM Sans"/>
            </a:endParaRPr>
          </a:p>
        </p:txBody>
      </p:sp>
      <p:sp>
        <p:nvSpPr>
          <p:cNvPr id="23" name="TextBox 23"/>
          <p:cNvSpPr txBox="1"/>
          <p:nvPr/>
        </p:nvSpPr>
        <p:spPr>
          <a:xfrm>
            <a:off x="2510357" y="6828977"/>
            <a:ext cx="8512431" cy="2383398"/>
          </a:xfrm>
          <a:prstGeom prst="rect">
            <a:avLst/>
          </a:prstGeom>
        </p:spPr>
        <p:txBody>
          <a:bodyPr lIns="0" tIns="0" rIns="0" bIns="0" rtlCol="0" anchor="t">
            <a:spAutoFit/>
          </a:bodyPr>
          <a:lstStyle/>
          <a:p>
            <a:pPr marL="427768" lvl="1" indent="-213884" algn="l">
              <a:lnSpc>
                <a:spcPts val="2734"/>
              </a:lnSpc>
              <a:buFont typeface="Arial"/>
              <a:buChar char="•"/>
            </a:pPr>
            <a:r>
              <a:rPr lang="en-US" sz="1981" spc="194">
                <a:solidFill>
                  <a:srgbClr val="231F20"/>
                </a:solidFill>
                <a:latin typeface="DM Sans"/>
                <a:ea typeface="DM Sans"/>
                <a:cs typeface="DM Sans"/>
                <a:sym typeface="DM Sans"/>
              </a:rPr>
              <a:t>Comment gérer de manière optimale le stock des produits et permettre une interaction en temps réel avec les données via des API et JSON, tout en garantissant la simplicité du processus d'achat et la mise à jour des informations ?</a:t>
            </a:r>
          </a:p>
          <a:p>
            <a:pPr algn="l">
              <a:lnSpc>
                <a:spcPts val="2734"/>
              </a:lnSpc>
            </a:pPr>
            <a:endParaRPr lang="en-US" sz="1981" spc="194">
              <a:solidFill>
                <a:srgbClr val="231F20"/>
              </a:solidFill>
              <a:latin typeface="DM Sans"/>
              <a:ea typeface="DM Sans"/>
              <a:cs typeface="DM Sans"/>
              <a:sym typeface="DM Sans"/>
            </a:endParaRPr>
          </a:p>
          <a:p>
            <a:pPr algn="l">
              <a:lnSpc>
                <a:spcPts val="2734"/>
              </a:lnSpc>
            </a:pPr>
            <a:endParaRPr lang="en-US" sz="1981" spc="194">
              <a:solidFill>
                <a:srgbClr val="231F2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774426" y="3206190"/>
            <a:ext cx="3474003" cy="647719"/>
            <a:chOff x="0" y="0"/>
            <a:chExt cx="914964" cy="170593"/>
          </a:xfrm>
        </p:grpSpPr>
        <p:sp>
          <p:nvSpPr>
            <p:cNvPr id="7" name="Freeform 7"/>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8" name="TextBox 8"/>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Acceuil</a:t>
              </a:r>
            </a:p>
          </p:txBody>
        </p:sp>
      </p:grpSp>
      <p:sp>
        <p:nvSpPr>
          <p:cNvPr id="9" name="TextBox 9"/>
          <p:cNvSpPr txBox="1"/>
          <p:nvPr/>
        </p:nvSpPr>
        <p:spPr>
          <a:xfrm>
            <a:off x="1527555" y="4057549"/>
            <a:ext cx="3967746" cy="30782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Fournir une présentation générale de l'entreprise, des produits disponibles, et servir de point d'entrée vers les autres sections du site, avec une navigation claire vers les produits, le panier, et les informations de contact.</a:t>
            </a:r>
          </a:p>
        </p:txBody>
      </p:sp>
      <p:grpSp>
        <p:nvGrpSpPr>
          <p:cNvPr id="10" name="Group 10"/>
          <p:cNvGrpSpPr/>
          <p:nvPr/>
        </p:nvGrpSpPr>
        <p:grpSpPr>
          <a:xfrm>
            <a:off x="7218805"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Panier</a:t>
              </a:r>
            </a:p>
          </p:txBody>
        </p:sp>
      </p:grpSp>
      <p:grpSp>
        <p:nvGrpSpPr>
          <p:cNvPr id="13" name="Group 13"/>
          <p:cNvGrpSpPr/>
          <p:nvPr/>
        </p:nvGrpSpPr>
        <p:grpSpPr>
          <a:xfrm>
            <a:off x="13284209" y="3206190"/>
            <a:ext cx="3474003" cy="647719"/>
            <a:chOff x="0" y="0"/>
            <a:chExt cx="914964" cy="170593"/>
          </a:xfrm>
        </p:grpSpPr>
        <p:sp>
          <p:nvSpPr>
            <p:cNvPr id="14" name="Freeform 14"/>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5" name="TextBox 15"/>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Admin</a:t>
              </a:r>
            </a:p>
          </p:txBody>
        </p:sp>
      </p:grpSp>
      <p:sp>
        <p:nvSpPr>
          <p:cNvPr id="16" name="Freeform 1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8391550" y="6092811"/>
            <a:ext cx="1250694" cy="1159734"/>
          </a:xfrm>
          <a:custGeom>
            <a:avLst/>
            <a:gdLst/>
            <a:ahLst/>
            <a:cxnLst/>
            <a:rect l="l" t="t" r="r" b="b"/>
            <a:pathLst>
              <a:path w="1250694" h="1159734">
                <a:moveTo>
                  <a:pt x="0" y="0"/>
                </a:moveTo>
                <a:lnTo>
                  <a:pt x="1250694" y="0"/>
                </a:lnTo>
                <a:lnTo>
                  <a:pt x="1250694" y="1159735"/>
                </a:lnTo>
                <a:lnTo>
                  <a:pt x="0" y="115973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2181108" y="8003872"/>
            <a:ext cx="955219" cy="985686"/>
          </a:xfrm>
          <a:custGeom>
            <a:avLst/>
            <a:gdLst/>
            <a:ahLst/>
            <a:cxnLst/>
            <a:rect l="l" t="t" r="r" b="b"/>
            <a:pathLst>
              <a:path w="955219" h="985686">
                <a:moveTo>
                  <a:pt x="0" y="0"/>
                </a:moveTo>
                <a:lnTo>
                  <a:pt x="955219" y="0"/>
                </a:lnTo>
                <a:lnTo>
                  <a:pt x="955219" y="985686"/>
                </a:lnTo>
                <a:lnTo>
                  <a:pt x="0" y="98568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Freeform 20"/>
          <p:cNvSpPr/>
          <p:nvPr/>
        </p:nvSpPr>
        <p:spPr>
          <a:xfrm>
            <a:off x="5013162" y="7913711"/>
            <a:ext cx="1232240" cy="1166008"/>
          </a:xfrm>
          <a:custGeom>
            <a:avLst/>
            <a:gdLst/>
            <a:ahLst/>
            <a:cxnLst/>
            <a:rect l="l" t="t" r="r" b="b"/>
            <a:pathLst>
              <a:path w="1232240" h="1166008">
                <a:moveTo>
                  <a:pt x="0" y="0"/>
                </a:moveTo>
                <a:lnTo>
                  <a:pt x="1232241" y="0"/>
                </a:lnTo>
                <a:lnTo>
                  <a:pt x="1232241" y="1166008"/>
                </a:lnTo>
                <a:lnTo>
                  <a:pt x="0" y="116600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1" name="TextBox 21"/>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OBJECTIF</a:t>
            </a:r>
          </a:p>
        </p:txBody>
      </p:sp>
      <p:sp>
        <p:nvSpPr>
          <p:cNvPr id="22" name="TextBox 22"/>
          <p:cNvSpPr txBox="1"/>
          <p:nvPr/>
        </p:nvSpPr>
        <p:spPr>
          <a:xfrm>
            <a:off x="6138875" y="4042536"/>
            <a:ext cx="6254887" cy="17066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Afficher les produits sélectionnés avec prix et quantités, calculer le total et permettre la gestion des quantités et la suppression, facilitant ainsi l'achat avant la validation.</a:t>
            </a:r>
          </a:p>
          <a:p>
            <a:pPr marL="0" lvl="0" indent="0" algn="ctr">
              <a:lnSpc>
                <a:spcPts val="2774"/>
              </a:lnSpc>
              <a:spcBef>
                <a:spcPct val="0"/>
              </a:spcBef>
            </a:pPr>
            <a:endParaRPr lang="en-US" sz="2010" spc="197">
              <a:solidFill>
                <a:srgbClr val="231F20"/>
              </a:solidFill>
              <a:latin typeface="DM Sans"/>
              <a:ea typeface="DM Sans"/>
              <a:cs typeface="DM Sans"/>
              <a:sym typeface="DM Sans"/>
            </a:endParaRPr>
          </a:p>
        </p:txBody>
      </p:sp>
      <p:sp>
        <p:nvSpPr>
          <p:cNvPr id="23" name="TextBox 23"/>
          <p:cNvSpPr txBox="1"/>
          <p:nvPr/>
        </p:nvSpPr>
        <p:spPr>
          <a:xfrm>
            <a:off x="13340758" y="4054766"/>
            <a:ext cx="3726515" cy="3487085"/>
          </a:xfrm>
          <a:prstGeom prst="rect">
            <a:avLst/>
          </a:prstGeom>
        </p:spPr>
        <p:txBody>
          <a:bodyPr lIns="0" tIns="0" rIns="0" bIns="0" rtlCol="0" anchor="t">
            <a:spAutoFit/>
          </a:bodyPr>
          <a:lstStyle/>
          <a:p>
            <a:pPr marL="0" lvl="0" indent="0" algn="ctr">
              <a:lnSpc>
                <a:spcPts val="2575"/>
              </a:lnSpc>
              <a:spcBef>
                <a:spcPct val="0"/>
              </a:spcBef>
            </a:pPr>
            <a:r>
              <a:rPr lang="en-US" sz="1866" spc="182">
                <a:solidFill>
                  <a:srgbClr val="231F20"/>
                </a:solidFill>
                <a:latin typeface="DM Sans"/>
                <a:ea typeface="DM Sans"/>
                <a:cs typeface="DM Sans"/>
                <a:sym typeface="DM Sans"/>
              </a:rPr>
              <a:t>Afficher les produits sélectionnés par l'utilisateur avec leurs prix et quantités, calculer le total de la commande et permettre la gestion des quantités et la suppression de produits. L'objectif est de simplifier le processus d'achat avant la validation finale de la commande.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260093" y="4434807"/>
            <a:ext cx="2932415" cy="2351362"/>
            <a:chOff x="0" y="0"/>
            <a:chExt cx="1075555" cy="862436"/>
          </a:xfrm>
        </p:grpSpPr>
        <p:sp>
          <p:nvSpPr>
            <p:cNvPr id="4" name="Freeform 4"/>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260093" y="6895603"/>
            <a:ext cx="3072787" cy="1694222"/>
            <a:chOff x="0" y="0"/>
            <a:chExt cx="1127041" cy="621409"/>
          </a:xfrm>
        </p:grpSpPr>
        <p:sp>
          <p:nvSpPr>
            <p:cNvPr id="7" name="Freeform 7"/>
            <p:cNvSpPr/>
            <p:nvPr/>
          </p:nvSpPr>
          <p:spPr>
            <a:xfrm>
              <a:off x="0" y="0"/>
              <a:ext cx="1127041" cy="621409"/>
            </a:xfrm>
            <a:custGeom>
              <a:avLst/>
              <a:gdLst/>
              <a:ahLst/>
              <a:cxnLst/>
              <a:rect l="l" t="t" r="r" b="b"/>
              <a:pathLst>
                <a:path w="1127041" h="621409">
                  <a:moveTo>
                    <a:pt x="78105" y="0"/>
                  </a:moveTo>
                  <a:lnTo>
                    <a:pt x="1048936" y="0"/>
                  </a:lnTo>
                  <a:cubicBezTo>
                    <a:pt x="1092072" y="0"/>
                    <a:pt x="1127041" y="34969"/>
                    <a:pt x="1127041" y="78105"/>
                  </a:cubicBezTo>
                  <a:lnTo>
                    <a:pt x="1127041" y="543304"/>
                  </a:lnTo>
                  <a:cubicBezTo>
                    <a:pt x="1127041" y="586441"/>
                    <a:pt x="1092072" y="621409"/>
                    <a:pt x="1048936" y="621409"/>
                  </a:cubicBezTo>
                  <a:lnTo>
                    <a:pt x="78105" y="621409"/>
                  </a:lnTo>
                  <a:cubicBezTo>
                    <a:pt x="34969" y="621409"/>
                    <a:pt x="0" y="586441"/>
                    <a:pt x="0" y="543304"/>
                  </a:cubicBezTo>
                  <a:lnTo>
                    <a:pt x="0" y="78105"/>
                  </a:lnTo>
                  <a:cubicBezTo>
                    <a:pt x="0" y="34969"/>
                    <a:pt x="34969" y="0"/>
                    <a:pt x="78105" y="0"/>
                  </a:cubicBezTo>
                  <a:close/>
                </a:path>
              </a:pathLst>
            </a:custGeom>
            <a:solidFill>
              <a:srgbClr val="FFFFFF">
                <a:alpha val="98824"/>
              </a:srgbClr>
            </a:solidFill>
          </p:spPr>
        </p:sp>
        <p:sp>
          <p:nvSpPr>
            <p:cNvPr id="8" name="TextBox 8"/>
            <p:cNvSpPr txBox="1"/>
            <p:nvPr/>
          </p:nvSpPr>
          <p:spPr>
            <a:xfrm>
              <a:off x="0" y="-19050"/>
              <a:ext cx="1127041" cy="640459"/>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9070732" y="4900152"/>
            <a:ext cx="3086838" cy="2306868"/>
            <a:chOff x="0" y="0"/>
            <a:chExt cx="1132195" cy="846116"/>
          </a:xfrm>
        </p:grpSpPr>
        <p:sp>
          <p:nvSpPr>
            <p:cNvPr id="10" name="Freeform 10"/>
            <p:cNvSpPr/>
            <p:nvPr/>
          </p:nvSpPr>
          <p:spPr>
            <a:xfrm>
              <a:off x="0" y="0"/>
              <a:ext cx="1132195" cy="846116"/>
            </a:xfrm>
            <a:custGeom>
              <a:avLst/>
              <a:gdLst/>
              <a:ahLst/>
              <a:cxnLst/>
              <a:rect l="l" t="t" r="r" b="b"/>
              <a:pathLst>
                <a:path w="1132195" h="846116">
                  <a:moveTo>
                    <a:pt x="77749" y="0"/>
                  </a:moveTo>
                  <a:lnTo>
                    <a:pt x="1054446" y="0"/>
                  </a:lnTo>
                  <a:cubicBezTo>
                    <a:pt x="1097385" y="0"/>
                    <a:pt x="1132195" y="34810"/>
                    <a:pt x="1132195" y="77749"/>
                  </a:cubicBezTo>
                  <a:lnTo>
                    <a:pt x="1132195" y="768367"/>
                  </a:lnTo>
                  <a:cubicBezTo>
                    <a:pt x="1132195" y="811307"/>
                    <a:pt x="1097385" y="846116"/>
                    <a:pt x="1054446" y="846116"/>
                  </a:cubicBezTo>
                  <a:lnTo>
                    <a:pt x="77749" y="846116"/>
                  </a:lnTo>
                  <a:cubicBezTo>
                    <a:pt x="57129" y="846116"/>
                    <a:pt x="37353" y="837925"/>
                    <a:pt x="22772" y="823344"/>
                  </a:cubicBezTo>
                  <a:cubicBezTo>
                    <a:pt x="8191" y="808763"/>
                    <a:pt x="0" y="788987"/>
                    <a:pt x="0" y="768367"/>
                  </a:cubicBezTo>
                  <a:lnTo>
                    <a:pt x="0" y="77749"/>
                  </a:lnTo>
                  <a:cubicBezTo>
                    <a:pt x="0" y="34810"/>
                    <a:pt x="34810" y="0"/>
                    <a:pt x="77749" y="0"/>
                  </a:cubicBezTo>
                  <a:close/>
                </a:path>
              </a:pathLst>
            </a:custGeom>
            <a:solidFill>
              <a:srgbClr val="FFFFFF">
                <a:alpha val="98824"/>
              </a:srgbClr>
            </a:solidFill>
          </p:spPr>
        </p:sp>
        <p:sp>
          <p:nvSpPr>
            <p:cNvPr id="11" name="TextBox 11"/>
            <p:cNvSpPr txBox="1"/>
            <p:nvPr/>
          </p:nvSpPr>
          <p:spPr>
            <a:xfrm>
              <a:off x="0" y="-19050"/>
              <a:ext cx="1132195" cy="865166"/>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9070732" y="7742714"/>
            <a:ext cx="2805234" cy="1314017"/>
            <a:chOff x="0" y="0"/>
            <a:chExt cx="1028908" cy="481957"/>
          </a:xfrm>
        </p:grpSpPr>
        <p:sp>
          <p:nvSpPr>
            <p:cNvPr id="13" name="Freeform 13"/>
            <p:cNvSpPr/>
            <p:nvPr/>
          </p:nvSpPr>
          <p:spPr>
            <a:xfrm>
              <a:off x="0" y="0"/>
              <a:ext cx="1028908" cy="481957"/>
            </a:xfrm>
            <a:custGeom>
              <a:avLst/>
              <a:gdLst/>
              <a:ahLst/>
              <a:cxnLst/>
              <a:rect l="l" t="t" r="r" b="b"/>
              <a:pathLst>
                <a:path w="1028908" h="481957">
                  <a:moveTo>
                    <a:pt x="85554" y="0"/>
                  </a:moveTo>
                  <a:lnTo>
                    <a:pt x="943353" y="0"/>
                  </a:lnTo>
                  <a:cubicBezTo>
                    <a:pt x="990604" y="0"/>
                    <a:pt x="1028908" y="38304"/>
                    <a:pt x="1028908" y="85554"/>
                  </a:cubicBezTo>
                  <a:lnTo>
                    <a:pt x="1028908" y="396403"/>
                  </a:lnTo>
                  <a:cubicBezTo>
                    <a:pt x="1028908" y="419093"/>
                    <a:pt x="1019894" y="440854"/>
                    <a:pt x="1003849" y="456899"/>
                  </a:cubicBezTo>
                  <a:cubicBezTo>
                    <a:pt x="987805" y="472943"/>
                    <a:pt x="966044" y="481957"/>
                    <a:pt x="943353" y="481957"/>
                  </a:cubicBezTo>
                  <a:lnTo>
                    <a:pt x="85554" y="481957"/>
                  </a:lnTo>
                  <a:cubicBezTo>
                    <a:pt x="38304" y="481957"/>
                    <a:pt x="0" y="443653"/>
                    <a:pt x="0" y="396403"/>
                  </a:cubicBezTo>
                  <a:lnTo>
                    <a:pt x="0" y="85554"/>
                  </a:lnTo>
                  <a:cubicBezTo>
                    <a:pt x="0" y="38304"/>
                    <a:pt x="38304" y="0"/>
                    <a:pt x="85554" y="0"/>
                  </a:cubicBezTo>
                  <a:close/>
                </a:path>
              </a:pathLst>
            </a:custGeom>
            <a:solidFill>
              <a:srgbClr val="FFFFFF">
                <a:alpha val="98824"/>
              </a:srgbClr>
            </a:solidFill>
          </p:spPr>
        </p:sp>
        <p:sp>
          <p:nvSpPr>
            <p:cNvPr id="14" name="TextBox 14"/>
            <p:cNvSpPr txBox="1"/>
            <p:nvPr/>
          </p:nvSpPr>
          <p:spPr>
            <a:xfrm>
              <a:off x="0" y="-19050"/>
              <a:ext cx="1028908" cy="501007"/>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3046312" y="3696538"/>
            <a:ext cx="2932415" cy="2351362"/>
            <a:chOff x="0" y="0"/>
            <a:chExt cx="1075555" cy="862436"/>
          </a:xfrm>
        </p:grpSpPr>
        <p:sp>
          <p:nvSpPr>
            <p:cNvPr id="16" name="Freeform 1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7" name="TextBox 17"/>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046312" y="6157334"/>
            <a:ext cx="3594424" cy="1204203"/>
            <a:chOff x="0" y="0"/>
            <a:chExt cx="1318368" cy="441679"/>
          </a:xfrm>
        </p:grpSpPr>
        <p:sp>
          <p:nvSpPr>
            <p:cNvPr id="19" name="Freeform 19"/>
            <p:cNvSpPr/>
            <p:nvPr/>
          </p:nvSpPr>
          <p:spPr>
            <a:xfrm>
              <a:off x="0" y="0"/>
              <a:ext cx="1318368" cy="441679"/>
            </a:xfrm>
            <a:custGeom>
              <a:avLst/>
              <a:gdLst/>
              <a:ahLst/>
              <a:cxnLst/>
              <a:rect l="l" t="t" r="r" b="b"/>
              <a:pathLst>
                <a:path w="1318368" h="441679">
                  <a:moveTo>
                    <a:pt x="66770" y="0"/>
                  </a:moveTo>
                  <a:lnTo>
                    <a:pt x="1251598" y="0"/>
                  </a:lnTo>
                  <a:cubicBezTo>
                    <a:pt x="1288474" y="0"/>
                    <a:pt x="1318368" y="29894"/>
                    <a:pt x="1318368" y="66770"/>
                  </a:cubicBezTo>
                  <a:lnTo>
                    <a:pt x="1318368" y="374909"/>
                  </a:lnTo>
                  <a:cubicBezTo>
                    <a:pt x="1318368" y="411785"/>
                    <a:pt x="1288474" y="441679"/>
                    <a:pt x="1251598" y="441679"/>
                  </a:cubicBezTo>
                  <a:lnTo>
                    <a:pt x="66770" y="441679"/>
                  </a:lnTo>
                  <a:cubicBezTo>
                    <a:pt x="29894" y="441679"/>
                    <a:pt x="0" y="411785"/>
                    <a:pt x="0" y="374909"/>
                  </a:cubicBezTo>
                  <a:lnTo>
                    <a:pt x="0" y="66770"/>
                  </a:lnTo>
                  <a:cubicBezTo>
                    <a:pt x="0" y="29894"/>
                    <a:pt x="29894" y="0"/>
                    <a:pt x="66770" y="0"/>
                  </a:cubicBezTo>
                  <a:close/>
                </a:path>
              </a:pathLst>
            </a:custGeom>
            <a:solidFill>
              <a:srgbClr val="FFFFFF">
                <a:alpha val="98824"/>
              </a:srgbClr>
            </a:solidFill>
          </p:spPr>
        </p:sp>
        <p:sp>
          <p:nvSpPr>
            <p:cNvPr id="20" name="TextBox 20"/>
            <p:cNvSpPr txBox="1"/>
            <p:nvPr/>
          </p:nvSpPr>
          <p:spPr>
            <a:xfrm>
              <a:off x="0" y="-19050"/>
              <a:ext cx="1318368" cy="460729"/>
            </a:xfrm>
            <a:prstGeom prst="rect">
              <a:avLst/>
            </a:prstGeom>
          </p:spPr>
          <p:txBody>
            <a:bodyPr lIns="50800" tIns="50800" rIns="50800" bIns="50800" rtlCol="0" anchor="ctr"/>
            <a:lstStyle/>
            <a:p>
              <a:pPr algn="ctr">
                <a:lnSpc>
                  <a:spcPts val="2859"/>
                </a:lnSpc>
              </a:pPr>
              <a:endParaRPr/>
            </a:p>
          </p:txBody>
        </p:sp>
      </p:grpSp>
      <p:sp>
        <p:nvSpPr>
          <p:cNvPr id="21" name="Freeform 21"/>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TextBox 22"/>
          <p:cNvSpPr txBox="1"/>
          <p:nvPr/>
        </p:nvSpPr>
        <p:spPr>
          <a:xfrm>
            <a:off x="1538888" y="1233462"/>
            <a:ext cx="15331099" cy="1282851"/>
          </a:xfrm>
          <a:prstGeom prst="rect">
            <a:avLst/>
          </a:prstGeom>
        </p:spPr>
        <p:txBody>
          <a:bodyPr lIns="0" tIns="0" rIns="0" bIns="0" rtlCol="0" anchor="t">
            <a:spAutoFit/>
          </a:bodyPr>
          <a:lstStyle/>
          <a:p>
            <a:pPr marL="0" lvl="0" indent="0" algn="ctr">
              <a:lnSpc>
                <a:spcPts val="10532"/>
              </a:lnSpc>
              <a:spcBef>
                <a:spcPct val="0"/>
              </a:spcBef>
            </a:pPr>
            <a:r>
              <a:rPr lang="en-US" sz="7632" b="1" spc="747">
                <a:solidFill>
                  <a:srgbClr val="231F20"/>
                </a:solidFill>
                <a:latin typeface="Oswald Bold"/>
                <a:ea typeface="Oswald Bold"/>
                <a:cs typeface="Oswald Bold"/>
                <a:sym typeface="Oswald Bold"/>
              </a:rPr>
              <a:t>LES FONCTIONNALITES CLES</a:t>
            </a:r>
          </a:p>
        </p:txBody>
      </p:sp>
      <p:sp>
        <p:nvSpPr>
          <p:cNvPr id="23" name="TextBox 23"/>
          <p:cNvSpPr txBox="1"/>
          <p:nvPr/>
        </p:nvSpPr>
        <p:spPr>
          <a:xfrm>
            <a:off x="4448009" y="7065345"/>
            <a:ext cx="2556583" cy="1405110"/>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1.CATALOGUE INTERACTIF DES PRODUITS :</a:t>
            </a:r>
          </a:p>
        </p:txBody>
      </p:sp>
      <p:sp>
        <p:nvSpPr>
          <p:cNvPr id="24" name="TextBox 24"/>
          <p:cNvSpPr txBox="1"/>
          <p:nvPr/>
        </p:nvSpPr>
        <p:spPr>
          <a:xfrm>
            <a:off x="4260093" y="4603345"/>
            <a:ext cx="2954397" cy="1882188"/>
          </a:xfrm>
          <a:prstGeom prst="rect">
            <a:avLst/>
          </a:prstGeom>
        </p:spPr>
        <p:txBody>
          <a:bodyPr lIns="0" tIns="0" rIns="0" bIns="0" rtlCol="0" anchor="t">
            <a:spAutoFit/>
          </a:bodyPr>
          <a:lstStyle/>
          <a:p>
            <a:pPr algn="ctr">
              <a:lnSpc>
                <a:spcPts val="2532"/>
              </a:lnSpc>
            </a:pPr>
            <a:r>
              <a:rPr lang="en-US" sz="1808">
                <a:solidFill>
                  <a:srgbClr val="100F0D"/>
                </a:solidFill>
                <a:latin typeface="Montserrat Light"/>
                <a:ea typeface="Montserrat Light"/>
                <a:cs typeface="Montserrat Light"/>
                <a:sym typeface="Montserrat Light"/>
              </a:rPr>
              <a:t>Présentation dynamique des produits avec des filtres et options de recherche pour une expérience utilisateur optimale.</a:t>
            </a:r>
          </a:p>
        </p:txBody>
      </p:sp>
      <p:sp>
        <p:nvSpPr>
          <p:cNvPr id="25" name="TextBox 25"/>
          <p:cNvSpPr txBox="1"/>
          <p:nvPr/>
        </p:nvSpPr>
        <p:spPr>
          <a:xfrm>
            <a:off x="9070732" y="7812860"/>
            <a:ext cx="2805234" cy="919124"/>
          </a:xfrm>
          <a:prstGeom prst="rect">
            <a:avLst/>
          </a:prstGeom>
        </p:spPr>
        <p:txBody>
          <a:bodyPr lIns="0" tIns="0" rIns="0" bIns="0" rtlCol="0" anchor="t">
            <a:spAutoFit/>
          </a:bodyPr>
          <a:lstStyle/>
          <a:p>
            <a:pPr marL="0" lvl="0" indent="0" algn="ctr">
              <a:lnSpc>
                <a:spcPts val="3739"/>
              </a:lnSpc>
              <a:spcBef>
                <a:spcPct val="0"/>
              </a:spcBef>
            </a:pPr>
            <a:r>
              <a:rPr lang="en-US" sz="2709" spc="265">
                <a:solidFill>
                  <a:srgbClr val="231F20"/>
                </a:solidFill>
                <a:latin typeface="Oswald"/>
                <a:ea typeface="Oswald"/>
                <a:cs typeface="Oswald"/>
                <a:sym typeface="Oswald"/>
              </a:rPr>
              <a:t>2.GESTION DU PANIER D'ACHAT :</a:t>
            </a:r>
          </a:p>
        </p:txBody>
      </p:sp>
      <p:sp>
        <p:nvSpPr>
          <p:cNvPr id="26" name="TextBox 26"/>
          <p:cNvSpPr txBox="1"/>
          <p:nvPr/>
        </p:nvSpPr>
        <p:spPr>
          <a:xfrm>
            <a:off x="9336748" y="5105400"/>
            <a:ext cx="2539218" cy="1909741"/>
          </a:xfrm>
          <a:prstGeom prst="rect">
            <a:avLst/>
          </a:prstGeom>
        </p:spPr>
        <p:txBody>
          <a:bodyPr lIns="0" tIns="0" rIns="0" bIns="0" rtlCol="0" anchor="t">
            <a:spAutoFit/>
          </a:bodyPr>
          <a:lstStyle/>
          <a:p>
            <a:pPr algn="ctr">
              <a:lnSpc>
                <a:spcPts val="2201"/>
              </a:lnSpc>
            </a:pPr>
            <a:r>
              <a:rPr lang="en-US" sz="1572">
                <a:solidFill>
                  <a:srgbClr val="100F0D"/>
                </a:solidFill>
                <a:latin typeface="Montserrat Light"/>
                <a:ea typeface="Montserrat Light"/>
                <a:cs typeface="Montserrat Light"/>
                <a:sym typeface="Montserrat Light"/>
              </a:rPr>
              <a:t>Permet à l'utilisateur de sélectionner des produits, ajuster les quantités, voir le total en temps réel, et supprimer des articles avant de finaliser sa commande.</a:t>
            </a:r>
          </a:p>
        </p:txBody>
      </p:sp>
      <p:sp>
        <p:nvSpPr>
          <p:cNvPr id="27" name="TextBox 27"/>
          <p:cNvSpPr txBox="1"/>
          <p:nvPr/>
        </p:nvSpPr>
        <p:spPr>
          <a:xfrm>
            <a:off x="13046312" y="6296367"/>
            <a:ext cx="3411678" cy="931979"/>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3.INTERFACE D'ADMINISTRATION :</a:t>
            </a:r>
          </a:p>
        </p:txBody>
      </p:sp>
      <p:sp>
        <p:nvSpPr>
          <p:cNvPr id="28" name="TextBox 28"/>
          <p:cNvSpPr txBox="1"/>
          <p:nvPr/>
        </p:nvSpPr>
        <p:spPr>
          <a:xfrm>
            <a:off x="13256422" y="3874600"/>
            <a:ext cx="2534389" cy="2022528"/>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ea typeface="Montserrat Light"/>
                <a:cs typeface="Montserrat Light"/>
                <a:sym typeface="Montserrat Light"/>
              </a:rPr>
              <a:t>Outil sécurisé pour gérer les stocks, mettre à jour les informations sur les produits, et surveiller les commandes en temps réel.</a:t>
            </a:r>
          </a:p>
        </p:txBody>
      </p:sp>
      <p:sp>
        <p:nvSpPr>
          <p:cNvPr id="29" name="Freeform 29"/>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TextBox 30"/>
          <p:cNvSpPr txBox="1"/>
          <p:nvPr/>
        </p:nvSpPr>
        <p:spPr>
          <a:xfrm>
            <a:off x="1836286" y="2853600"/>
            <a:ext cx="8187907" cy="1125568"/>
          </a:xfrm>
          <a:prstGeom prst="rect">
            <a:avLst/>
          </a:prstGeom>
        </p:spPr>
        <p:txBody>
          <a:bodyPr lIns="0" tIns="0" rIns="0" bIns="0" rtlCol="0" anchor="t">
            <a:spAutoFit/>
          </a:bodyPr>
          <a:lstStyle/>
          <a:p>
            <a:pPr algn="l">
              <a:lnSpc>
                <a:spcPts val="3060"/>
              </a:lnSpc>
            </a:pPr>
            <a:r>
              <a:rPr lang="en-US" sz="2186">
                <a:solidFill>
                  <a:srgbClr val="100F0D"/>
                </a:solidFill>
                <a:latin typeface="Montserrat Light"/>
                <a:ea typeface="Montserrat Light"/>
                <a:cs typeface="Montserrat Light"/>
                <a:sym typeface="Montserrat Light"/>
              </a:rPr>
              <a:t>Lorem ipsum dolor sit amet, consectetur adipiscing elit. Duis vulputate nulla at ante rhoncus, vel efficitur felis condimentum. Proin odio odio.</a:t>
            </a:r>
          </a:p>
        </p:txBody>
      </p:sp>
      <p:sp>
        <p:nvSpPr>
          <p:cNvPr id="31" name="Freeform 31"/>
          <p:cNvSpPr/>
          <p:nvPr/>
        </p:nvSpPr>
        <p:spPr>
          <a:xfrm rot="887923">
            <a:off x="-5925827" y="4720132"/>
            <a:ext cx="14275043" cy="14647898"/>
          </a:xfrm>
          <a:custGeom>
            <a:avLst/>
            <a:gdLst/>
            <a:ahLst/>
            <a:cxnLst/>
            <a:rect l="l" t="t" r="r" b="b"/>
            <a:pathLst>
              <a:path w="14275043" h="14647898">
                <a:moveTo>
                  <a:pt x="0" y="0"/>
                </a:moveTo>
                <a:lnTo>
                  <a:pt x="14275043" y="0"/>
                </a:lnTo>
                <a:lnTo>
                  <a:pt x="14275043" y="14647898"/>
                </a:lnTo>
                <a:lnTo>
                  <a:pt x="0" y="146478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035253">
            <a:off x="15423727" y="5091853"/>
            <a:ext cx="7658792" cy="10692904"/>
          </a:xfrm>
          <a:custGeom>
            <a:avLst/>
            <a:gdLst/>
            <a:ahLst/>
            <a:cxnLst/>
            <a:rect l="l" t="t" r="r" b="b"/>
            <a:pathLst>
              <a:path w="7658792" h="10692904">
                <a:moveTo>
                  <a:pt x="0" y="0"/>
                </a:moveTo>
                <a:lnTo>
                  <a:pt x="7658792" y="0"/>
                </a:lnTo>
                <a:lnTo>
                  <a:pt x="7658792" y="10692903"/>
                </a:lnTo>
                <a:lnTo>
                  <a:pt x="0" y="106929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3542437" y="5240576"/>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266348" y="6829141"/>
            <a:ext cx="3260500" cy="2812440"/>
          </a:xfrm>
          <a:prstGeom prst="rect">
            <a:avLst/>
          </a:prstGeom>
        </p:spPr>
        <p:txBody>
          <a:bodyPr lIns="0" tIns="0" rIns="0" bIns="0" rtlCol="0" anchor="t">
            <a:spAutoFit/>
          </a:bodyPr>
          <a:lstStyle/>
          <a:p>
            <a:pPr marL="324472" lvl="1" indent="-162236" algn="l">
              <a:lnSpc>
                <a:spcPts val="2073"/>
              </a:lnSpc>
              <a:buFont typeface="Arial"/>
              <a:buChar char="•"/>
            </a:pPr>
            <a:r>
              <a:rPr lang="en-US" sz="1502" spc="147">
                <a:solidFill>
                  <a:srgbClr val="231F20"/>
                </a:solidFill>
                <a:latin typeface="DM Sans"/>
                <a:ea typeface="DM Sans"/>
                <a:cs typeface="DM Sans"/>
                <a:sym typeface="DM Sans"/>
              </a:rPr>
              <a:t>Objectifs : Définir les besoins du site (accueil, panier, admin) et les fonctionnalités nécessaires.</a:t>
            </a:r>
          </a:p>
          <a:p>
            <a:pPr marL="324472" lvl="1" indent="-162236" algn="l">
              <a:lnSpc>
                <a:spcPts val="2073"/>
              </a:lnSpc>
              <a:buFont typeface="Arial"/>
              <a:buChar char="•"/>
            </a:pPr>
            <a:r>
              <a:rPr lang="en-US" sz="1502" spc="147">
                <a:solidFill>
                  <a:srgbClr val="231F20"/>
                </a:solidFill>
                <a:latin typeface="DM Sans"/>
                <a:ea typeface="DM Sans"/>
                <a:cs typeface="DM Sans"/>
                <a:sym typeface="DM Sans"/>
              </a:rPr>
              <a:t>Tâches : Élaboration du cahier des charges, choix des outils (API, JSON, etc.), et planification des objectifs à court terme.</a:t>
            </a:r>
          </a:p>
          <a:p>
            <a:pPr algn="l">
              <a:lnSpc>
                <a:spcPts val="1831"/>
              </a:lnSpc>
            </a:pPr>
            <a:endParaRPr lang="en-US" sz="1502" spc="147">
              <a:solidFill>
                <a:srgbClr val="231F20"/>
              </a:solidFill>
              <a:latin typeface="DM Sans"/>
              <a:ea typeface="DM Sans"/>
              <a:cs typeface="DM Sans"/>
              <a:sym typeface="DM Sans"/>
            </a:endParaRPr>
          </a:p>
        </p:txBody>
      </p:sp>
      <p:sp>
        <p:nvSpPr>
          <p:cNvPr id="9" name="TextBox 9"/>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01</a:t>
            </a:r>
          </a:p>
        </p:txBody>
      </p:sp>
      <p:sp>
        <p:nvSpPr>
          <p:cNvPr id="10" name="TextBox 10"/>
          <p:cNvSpPr txBox="1"/>
          <p:nvPr/>
        </p:nvSpPr>
        <p:spPr>
          <a:xfrm>
            <a:off x="2534087" y="5770278"/>
            <a:ext cx="2517783" cy="849312"/>
          </a:xfrm>
          <a:prstGeom prst="rect">
            <a:avLst/>
          </a:prstGeom>
        </p:spPr>
        <p:txBody>
          <a:bodyPr lIns="0" tIns="0" rIns="0" bIns="0" rtlCol="0" anchor="t">
            <a:spAutoFit/>
          </a:bodyPr>
          <a:lstStyle/>
          <a:p>
            <a:pPr algn="ctr">
              <a:lnSpc>
                <a:spcPts val="2292"/>
              </a:lnSpc>
            </a:pPr>
            <a:r>
              <a:rPr lang="en-US" sz="1660" b="1" spc="162">
                <a:solidFill>
                  <a:srgbClr val="231F20"/>
                </a:solidFill>
                <a:latin typeface="DM Sans Bold"/>
                <a:ea typeface="DM Sans Bold"/>
                <a:cs typeface="DM Sans Bold"/>
                <a:sym typeface="DM Sans Bold"/>
              </a:rPr>
              <a:t>ANALYSE ET PLANIFICATION</a:t>
            </a:r>
          </a:p>
          <a:p>
            <a:pPr algn="ctr">
              <a:lnSpc>
                <a:spcPts val="2292"/>
              </a:lnSpc>
            </a:pPr>
            <a:r>
              <a:rPr lang="en-US" sz="1660" b="1" spc="162">
                <a:solidFill>
                  <a:srgbClr val="231F20"/>
                </a:solidFill>
                <a:latin typeface="DM Sans Bold"/>
                <a:ea typeface="DM Sans Bold"/>
                <a:cs typeface="DM Sans Bold"/>
                <a:sym typeface="DM Sans Bold"/>
              </a:rPr>
              <a:t> (1 SEMAINE)</a:t>
            </a:r>
          </a:p>
        </p:txBody>
      </p:sp>
      <p:sp>
        <p:nvSpPr>
          <p:cNvPr id="11" name="Freeform 11"/>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7030737" y="5240576"/>
            <a:ext cx="501082" cy="5010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02</a:t>
            </a:r>
          </a:p>
        </p:txBody>
      </p:sp>
      <p:sp>
        <p:nvSpPr>
          <p:cNvPr id="16" name="Freeform 16"/>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7" name="Group 17"/>
          <p:cNvGrpSpPr/>
          <p:nvPr/>
        </p:nvGrpSpPr>
        <p:grpSpPr>
          <a:xfrm>
            <a:off x="10521294" y="5240576"/>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9758062" y="2339199"/>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1" name="Freeform 21"/>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2" name="Group 22"/>
          <p:cNvGrpSpPr/>
          <p:nvPr/>
        </p:nvGrpSpPr>
        <p:grpSpPr>
          <a:xfrm>
            <a:off x="14011851" y="5240576"/>
            <a:ext cx="501082" cy="50108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13248619" y="2339199"/>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04</a:t>
            </a:r>
          </a:p>
        </p:txBody>
      </p:sp>
      <p:sp>
        <p:nvSpPr>
          <p:cNvPr id="26" name="TextBox 26"/>
          <p:cNvSpPr txBox="1"/>
          <p:nvPr/>
        </p:nvSpPr>
        <p:spPr>
          <a:xfrm>
            <a:off x="5637320" y="7047060"/>
            <a:ext cx="3509052" cy="2823210"/>
          </a:xfrm>
          <a:prstGeom prst="rect">
            <a:avLst/>
          </a:prstGeom>
        </p:spPr>
        <p:txBody>
          <a:bodyPr lIns="0" tIns="0" rIns="0" bIns="0" rtlCol="0" anchor="t">
            <a:spAutoFit/>
          </a:bodyPr>
          <a:lstStyle/>
          <a:p>
            <a:pPr marL="323850" lvl="1" indent="-161925" algn="l">
              <a:lnSpc>
                <a:spcPts val="2070"/>
              </a:lnSpc>
              <a:buFont typeface="Arial"/>
              <a:buChar char="•"/>
            </a:pPr>
            <a:r>
              <a:rPr lang="en-US" sz="1500" spc="147">
                <a:solidFill>
                  <a:srgbClr val="231F20"/>
                </a:solidFill>
                <a:latin typeface="DM Sans"/>
                <a:ea typeface="DM Sans"/>
                <a:cs typeface="DM Sans"/>
                <a:sym typeface="DM Sans"/>
              </a:rPr>
              <a:t>Objectifs : Concevoir et mettre en place la logique serveur et la gestion des données.</a:t>
            </a:r>
          </a:p>
          <a:p>
            <a:pPr marL="323850" lvl="1" indent="-161925" algn="l">
              <a:lnSpc>
                <a:spcPts val="2070"/>
              </a:lnSpc>
              <a:buFont typeface="Arial"/>
              <a:buChar char="•"/>
            </a:pPr>
            <a:r>
              <a:rPr lang="en-US" sz="1500" spc="147">
                <a:solidFill>
                  <a:srgbClr val="231F20"/>
                </a:solidFill>
                <a:latin typeface="DM Sans"/>
                <a:ea typeface="DM Sans"/>
                <a:cs typeface="DM Sans"/>
                <a:sym typeface="DM Sans"/>
              </a:rPr>
              <a:t>Tâches : Création des API (produits, clients, stock), développement de la gestion des produits et du panier, intégration du backend avec le frontend</a:t>
            </a:r>
          </a:p>
          <a:p>
            <a:pPr algn="ctr">
              <a:lnSpc>
                <a:spcPts val="2070"/>
              </a:lnSpc>
            </a:pPr>
            <a:endParaRPr lang="en-US" sz="1500" spc="147">
              <a:solidFill>
                <a:srgbClr val="231F20"/>
              </a:solidFill>
              <a:latin typeface="DM Sans"/>
              <a:ea typeface="DM Sans"/>
              <a:cs typeface="DM Sans"/>
              <a:sym typeface="DM Sans"/>
            </a:endParaRPr>
          </a:p>
        </p:txBody>
      </p:sp>
      <p:sp>
        <p:nvSpPr>
          <p:cNvPr id="27" name="TextBox 27"/>
          <p:cNvSpPr txBox="1"/>
          <p:nvPr/>
        </p:nvSpPr>
        <p:spPr>
          <a:xfrm>
            <a:off x="6115254" y="5631504"/>
            <a:ext cx="2768569" cy="1124035"/>
          </a:xfrm>
          <a:prstGeom prst="rect">
            <a:avLst/>
          </a:prstGeom>
        </p:spPr>
        <p:txBody>
          <a:bodyPr lIns="0" tIns="0" rIns="0" bIns="0" rtlCol="0" anchor="t">
            <a:spAutoFit/>
          </a:bodyPr>
          <a:lstStyle/>
          <a:p>
            <a:pPr algn="ctr">
              <a:lnSpc>
                <a:spcPts val="2294"/>
              </a:lnSpc>
            </a:pPr>
            <a:r>
              <a:rPr lang="en-US" sz="1662" b="1" spc="162">
                <a:solidFill>
                  <a:srgbClr val="231F20"/>
                </a:solidFill>
                <a:latin typeface="DM Sans Bold"/>
                <a:ea typeface="DM Sans Bold"/>
                <a:cs typeface="DM Sans Bold"/>
                <a:sym typeface="DM Sans Bold"/>
              </a:rPr>
              <a:t>CONCEPTION ET DÉVELOPPEMENT DU BACKEND</a:t>
            </a:r>
          </a:p>
          <a:p>
            <a:pPr algn="ctr">
              <a:lnSpc>
                <a:spcPts val="2294"/>
              </a:lnSpc>
            </a:pPr>
            <a:r>
              <a:rPr lang="en-US" sz="1662" b="1" spc="162">
                <a:solidFill>
                  <a:srgbClr val="231F20"/>
                </a:solidFill>
                <a:latin typeface="DM Sans Bold"/>
                <a:ea typeface="DM Sans Bold"/>
                <a:cs typeface="DM Sans Bold"/>
                <a:sym typeface="DM Sans Bold"/>
              </a:rPr>
              <a:t> (3 SEMAINES)</a:t>
            </a:r>
          </a:p>
        </p:txBody>
      </p:sp>
      <p:sp>
        <p:nvSpPr>
          <p:cNvPr id="28" name="TextBox 28"/>
          <p:cNvSpPr txBox="1"/>
          <p:nvPr/>
        </p:nvSpPr>
        <p:spPr>
          <a:xfrm>
            <a:off x="9086867" y="7037535"/>
            <a:ext cx="3783969" cy="2648549"/>
          </a:xfrm>
          <a:prstGeom prst="rect">
            <a:avLst/>
          </a:prstGeom>
        </p:spPr>
        <p:txBody>
          <a:bodyPr lIns="0" tIns="0" rIns="0" bIns="0" rtlCol="0" anchor="t">
            <a:spAutoFit/>
          </a:bodyPr>
          <a:lstStyle/>
          <a:p>
            <a:pPr marL="305297" lvl="1" indent="-152648" algn="l">
              <a:lnSpc>
                <a:spcPts val="1951"/>
              </a:lnSpc>
              <a:buFont typeface="Arial"/>
              <a:buChar char="•"/>
            </a:pPr>
            <a:r>
              <a:rPr lang="en-US" sz="1414" spc="138">
                <a:solidFill>
                  <a:srgbClr val="231F20"/>
                </a:solidFill>
                <a:latin typeface="DM Sans"/>
                <a:ea typeface="DM Sans"/>
                <a:cs typeface="DM Sans"/>
                <a:sym typeface="DM Sans"/>
              </a:rPr>
              <a:t>Objectifs : Créer l'interface utilisateur et la rendre interactive et responsive.</a:t>
            </a:r>
          </a:p>
          <a:p>
            <a:pPr marL="305297" lvl="1" indent="-152648" algn="l">
              <a:lnSpc>
                <a:spcPts val="1951"/>
              </a:lnSpc>
              <a:buFont typeface="Arial"/>
              <a:buChar char="•"/>
            </a:pPr>
            <a:r>
              <a:rPr lang="en-US" sz="1414" spc="138">
                <a:solidFill>
                  <a:srgbClr val="231F20"/>
                </a:solidFill>
                <a:latin typeface="DM Sans"/>
                <a:ea typeface="DM Sans"/>
                <a:cs typeface="DM Sans"/>
                <a:sym typeface="DM Sans"/>
              </a:rPr>
              <a:t>Tâches : Développement des pages (accueil, panier, admin), ajout des fonctionnalités interactives (ajout de produits, gestion des quantités), optimisation pour mobile et desktop.</a:t>
            </a:r>
          </a:p>
          <a:p>
            <a:pPr algn="l">
              <a:lnSpc>
                <a:spcPts val="1951"/>
              </a:lnSpc>
            </a:pPr>
            <a:endParaRPr lang="en-US" sz="1414" spc="138">
              <a:solidFill>
                <a:srgbClr val="231F20"/>
              </a:solidFill>
              <a:latin typeface="DM Sans"/>
              <a:ea typeface="DM Sans"/>
              <a:cs typeface="DM Sans"/>
              <a:sym typeface="DM Sans"/>
            </a:endParaRPr>
          </a:p>
        </p:txBody>
      </p:sp>
      <p:sp>
        <p:nvSpPr>
          <p:cNvPr id="29" name="TextBox 29"/>
          <p:cNvSpPr txBox="1"/>
          <p:nvPr/>
        </p:nvSpPr>
        <p:spPr>
          <a:xfrm>
            <a:off x="9144000" y="5713408"/>
            <a:ext cx="3230098" cy="1124102"/>
          </a:xfrm>
          <a:prstGeom prst="rect">
            <a:avLst/>
          </a:prstGeom>
        </p:spPr>
        <p:txBody>
          <a:bodyPr lIns="0" tIns="0" rIns="0" bIns="0" rtlCol="0" anchor="t">
            <a:spAutoFit/>
          </a:bodyPr>
          <a:lstStyle/>
          <a:p>
            <a:pPr algn="ctr">
              <a:lnSpc>
                <a:spcPts val="2290"/>
              </a:lnSpc>
            </a:pPr>
            <a:r>
              <a:rPr lang="en-US" sz="1659" b="1" spc="162">
                <a:solidFill>
                  <a:srgbClr val="231F20"/>
                </a:solidFill>
                <a:latin typeface="DM Sans Bold"/>
                <a:ea typeface="DM Sans Bold"/>
                <a:cs typeface="DM Sans Bold"/>
                <a:sym typeface="DM Sans Bold"/>
              </a:rPr>
              <a:t>DÉVELOPPEMENT FRONTEND ET INTERFACE UTILISATEUR</a:t>
            </a:r>
          </a:p>
          <a:p>
            <a:pPr algn="ctr">
              <a:lnSpc>
                <a:spcPts val="2290"/>
              </a:lnSpc>
            </a:pPr>
            <a:r>
              <a:rPr lang="en-US" sz="1659" b="1" spc="162">
                <a:solidFill>
                  <a:srgbClr val="231F20"/>
                </a:solidFill>
                <a:latin typeface="DM Sans Bold"/>
                <a:ea typeface="DM Sans Bold"/>
                <a:cs typeface="DM Sans Bold"/>
                <a:sym typeface="DM Sans Bold"/>
              </a:rPr>
              <a:t> (3 SEMAINES)</a:t>
            </a:r>
          </a:p>
        </p:txBody>
      </p:sp>
      <p:sp>
        <p:nvSpPr>
          <p:cNvPr id="30" name="TextBox 30"/>
          <p:cNvSpPr txBox="1"/>
          <p:nvPr/>
        </p:nvSpPr>
        <p:spPr>
          <a:xfrm>
            <a:off x="12870836" y="6991466"/>
            <a:ext cx="3403796" cy="2743157"/>
          </a:xfrm>
          <a:prstGeom prst="rect">
            <a:avLst/>
          </a:prstGeom>
        </p:spPr>
        <p:txBody>
          <a:bodyPr lIns="0" tIns="0" rIns="0" bIns="0" rtlCol="0" anchor="t">
            <a:spAutoFit/>
          </a:bodyPr>
          <a:lstStyle/>
          <a:p>
            <a:pPr marL="324256" lvl="1" indent="-162128" algn="l">
              <a:lnSpc>
                <a:spcPts val="2072"/>
              </a:lnSpc>
              <a:buFont typeface="Arial"/>
              <a:buChar char="•"/>
            </a:pPr>
            <a:r>
              <a:rPr lang="en-US" sz="1501" spc="147">
                <a:solidFill>
                  <a:srgbClr val="231F20"/>
                </a:solidFill>
                <a:latin typeface="DM Sans"/>
                <a:ea typeface="DM Sans"/>
                <a:cs typeface="DM Sans"/>
                <a:sym typeface="DM Sans"/>
              </a:rPr>
              <a:t>Objectifs : Tester toutes les fonctionnalités et s'assurer de leur bon fonctionnement avant le lancement.</a:t>
            </a:r>
          </a:p>
          <a:p>
            <a:pPr marL="324256" lvl="1" indent="-162128" algn="l">
              <a:lnSpc>
                <a:spcPts val="2072"/>
              </a:lnSpc>
              <a:buFont typeface="Arial"/>
              <a:buChar char="•"/>
            </a:pPr>
            <a:r>
              <a:rPr lang="en-US" sz="1501" spc="147">
                <a:solidFill>
                  <a:srgbClr val="231F20"/>
                </a:solidFill>
                <a:latin typeface="DM Sans"/>
                <a:ea typeface="DM Sans"/>
                <a:cs typeface="DM Sans"/>
                <a:sym typeface="DM Sans"/>
              </a:rPr>
              <a:t>Tâches : Test des pages et fonctionnalités, débogage, optimisation des performances, et mise en ligne du site avec suivi post-lancement.</a:t>
            </a:r>
          </a:p>
          <a:p>
            <a:pPr algn="ctr">
              <a:lnSpc>
                <a:spcPts val="1382"/>
              </a:lnSpc>
            </a:pPr>
            <a:endParaRPr lang="en-US" sz="1501" spc="147">
              <a:solidFill>
                <a:srgbClr val="231F20"/>
              </a:solidFill>
              <a:latin typeface="DM Sans"/>
              <a:ea typeface="DM Sans"/>
              <a:cs typeface="DM Sans"/>
              <a:sym typeface="DM Sans"/>
            </a:endParaRPr>
          </a:p>
        </p:txBody>
      </p:sp>
      <p:sp>
        <p:nvSpPr>
          <p:cNvPr id="31" name="TextBox 31"/>
          <p:cNvSpPr txBox="1"/>
          <p:nvPr/>
        </p:nvSpPr>
        <p:spPr>
          <a:xfrm>
            <a:off x="12870836" y="5856283"/>
            <a:ext cx="2709833" cy="838352"/>
          </a:xfrm>
          <a:prstGeom prst="rect">
            <a:avLst/>
          </a:prstGeom>
        </p:spPr>
        <p:txBody>
          <a:bodyPr lIns="0" tIns="0" rIns="0" bIns="0" rtlCol="0" anchor="t">
            <a:spAutoFit/>
          </a:bodyPr>
          <a:lstStyle/>
          <a:p>
            <a:pPr algn="ctr">
              <a:lnSpc>
                <a:spcPts val="2290"/>
              </a:lnSpc>
            </a:pPr>
            <a:r>
              <a:rPr lang="en-US" sz="1659" b="1" spc="162">
                <a:solidFill>
                  <a:srgbClr val="231F20"/>
                </a:solidFill>
                <a:latin typeface="DM Sans Bold"/>
                <a:ea typeface="DM Sans Bold"/>
                <a:cs typeface="DM Sans Bold"/>
                <a:sym typeface="DM Sans Bold"/>
              </a:rPr>
              <a:t>TESTS, DÉBOGAGE ET LANCEMENT</a:t>
            </a:r>
          </a:p>
          <a:p>
            <a:pPr algn="ctr">
              <a:lnSpc>
                <a:spcPts val="2290"/>
              </a:lnSpc>
            </a:pPr>
            <a:r>
              <a:rPr lang="en-US" sz="1659" b="1" spc="162">
                <a:solidFill>
                  <a:srgbClr val="231F20"/>
                </a:solidFill>
                <a:latin typeface="DM Sans Bold"/>
                <a:ea typeface="DM Sans Bold"/>
                <a:cs typeface="DM Sans Bold"/>
                <a:sym typeface="DM Sans Bold"/>
              </a:rPr>
              <a:t> (3 SEMAINES)</a:t>
            </a:r>
          </a:p>
        </p:txBody>
      </p:sp>
      <p:sp>
        <p:nvSpPr>
          <p:cNvPr id="32" name="Freeform 32"/>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TextBox 33"/>
          <p:cNvSpPr txBox="1"/>
          <p:nvPr/>
        </p:nvSpPr>
        <p:spPr>
          <a:xfrm>
            <a:off x="5615945" y="87405"/>
            <a:ext cx="7997904" cy="1292099"/>
          </a:xfrm>
          <a:prstGeom prst="rect">
            <a:avLst/>
          </a:prstGeom>
        </p:spPr>
        <p:txBody>
          <a:bodyPr lIns="0" tIns="0" rIns="0" bIns="0" rtlCol="0" anchor="t">
            <a:spAutoFit/>
          </a:bodyPr>
          <a:lstStyle/>
          <a:p>
            <a:pPr algn="ctr">
              <a:lnSpc>
                <a:spcPts val="10681"/>
              </a:lnSpc>
            </a:pPr>
            <a:r>
              <a:rPr lang="en-US" sz="7629" b="1">
                <a:solidFill>
                  <a:srgbClr val="000000"/>
                </a:solidFill>
                <a:latin typeface="Oswald Bold"/>
                <a:ea typeface="Oswald Bold"/>
                <a:cs typeface="Oswald Bold"/>
                <a:sym typeface="Oswald Bold"/>
              </a:rPr>
              <a:t>PLANNIG DU PROJET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sp>
      <p:grpSp>
        <p:nvGrpSpPr>
          <p:cNvPr id="4" name="Group 4"/>
          <p:cNvGrpSpPr/>
          <p:nvPr/>
        </p:nvGrpSpPr>
        <p:grpSpPr>
          <a:xfrm>
            <a:off x="11900353" y="4678112"/>
            <a:ext cx="4113179" cy="4087473"/>
            <a:chOff x="0" y="0"/>
            <a:chExt cx="1279723" cy="1271725"/>
          </a:xfrm>
        </p:grpSpPr>
        <p:sp>
          <p:nvSpPr>
            <p:cNvPr id="5" name="Freeform 5"/>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6" name="TextBox 6"/>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7" name="Freeform 7"/>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sp>
      <p:grpSp>
        <p:nvGrpSpPr>
          <p:cNvPr id="8" name="Group 8"/>
          <p:cNvGrpSpPr/>
          <p:nvPr/>
        </p:nvGrpSpPr>
        <p:grpSpPr>
          <a:xfrm>
            <a:off x="7095033" y="4678112"/>
            <a:ext cx="4113179" cy="4087473"/>
            <a:chOff x="0" y="0"/>
            <a:chExt cx="1279723" cy="1271725"/>
          </a:xfrm>
        </p:grpSpPr>
        <p:sp>
          <p:nvSpPr>
            <p:cNvPr id="9" name="Freeform 9"/>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0" name="TextBox 10"/>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sp>
      <p:grpSp>
        <p:nvGrpSpPr>
          <p:cNvPr id="12" name="Group 12"/>
          <p:cNvGrpSpPr/>
          <p:nvPr/>
        </p:nvGrpSpPr>
        <p:grpSpPr>
          <a:xfrm>
            <a:off x="2289311" y="4678112"/>
            <a:ext cx="4113179" cy="4087473"/>
            <a:chOff x="0" y="0"/>
            <a:chExt cx="1279723" cy="1271725"/>
          </a:xfrm>
        </p:grpSpPr>
        <p:sp>
          <p:nvSpPr>
            <p:cNvPr id="13" name="Freeform 1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4" name="TextBox 14"/>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3321316" y="3653528"/>
            <a:ext cx="2049168" cy="20491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8" name="Group 18"/>
          <p:cNvGrpSpPr/>
          <p:nvPr/>
        </p:nvGrpSpPr>
        <p:grpSpPr>
          <a:xfrm>
            <a:off x="8119617" y="3653528"/>
            <a:ext cx="2049168" cy="20491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1" name="Group 21"/>
          <p:cNvGrpSpPr/>
          <p:nvPr/>
        </p:nvGrpSpPr>
        <p:grpSpPr>
          <a:xfrm>
            <a:off x="12933709" y="3653528"/>
            <a:ext cx="2049168" cy="20491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4" name="Freeform 24"/>
          <p:cNvSpPr/>
          <p:nvPr/>
        </p:nvSpPr>
        <p:spPr>
          <a:xfrm>
            <a:off x="8566311" y="3970588"/>
            <a:ext cx="1368671" cy="1368671"/>
          </a:xfrm>
          <a:custGeom>
            <a:avLst/>
            <a:gdLst/>
            <a:ahLst/>
            <a:cxnLst/>
            <a:rect l="l" t="t" r="r" b="b"/>
            <a:pathLst>
              <a:path w="1368671" h="1368671">
                <a:moveTo>
                  <a:pt x="0" y="0"/>
                </a:moveTo>
                <a:lnTo>
                  <a:pt x="1368671" y="0"/>
                </a:lnTo>
                <a:lnTo>
                  <a:pt x="1368671" y="1368671"/>
                </a:lnTo>
                <a:lnTo>
                  <a:pt x="0" y="136867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5" name="Freeform 25"/>
          <p:cNvSpPr/>
          <p:nvPr/>
        </p:nvSpPr>
        <p:spPr>
          <a:xfrm>
            <a:off x="13363065" y="3889726"/>
            <a:ext cx="1172912" cy="1172912"/>
          </a:xfrm>
          <a:custGeom>
            <a:avLst/>
            <a:gdLst/>
            <a:ahLst/>
            <a:cxnLst/>
            <a:rect l="l" t="t" r="r" b="b"/>
            <a:pathLst>
              <a:path w="1172912" h="1172912">
                <a:moveTo>
                  <a:pt x="0" y="0"/>
                </a:moveTo>
                <a:lnTo>
                  <a:pt x="1172912" y="0"/>
                </a:lnTo>
                <a:lnTo>
                  <a:pt x="1172912" y="1172912"/>
                </a:lnTo>
                <a:lnTo>
                  <a:pt x="0" y="117291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a:off x="3599176" y="3970588"/>
            <a:ext cx="1533707" cy="1533707"/>
          </a:xfrm>
          <a:custGeom>
            <a:avLst/>
            <a:gdLst/>
            <a:ahLst/>
            <a:cxnLst/>
            <a:rect l="l" t="t" r="r" b="b"/>
            <a:pathLst>
              <a:path w="1533707" h="1533707">
                <a:moveTo>
                  <a:pt x="0" y="0"/>
                </a:moveTo>
                <a:lnTo>
                  <a:pt x="1533707" y="0"/>
                </a:lnTo>
                <a:lnTo>
                  <a:pt x="1533707" y="1533707"/>
                </a:lnTo>
                <a:lnTo>
                  <a:pt x="0" y="1533707"/>
                </a:lnTo>
                <a:lnTo>
                  <a:pt x="0" y="0"/>
                </a:lnTo>
                <a:close/>
              </a:path>
            </a:pathLst>
          </a:custGeom>
          <a:blipFill>
            <a:blip r:embed="rId9"/>
            <a:stretch>
              <a:fillRect/>
            </a:stretch>
          </a:blipFill>
        </p:spPr>
      </p:sp>
      <p:sp>
        <p:nvSpPr>
          <p:cNvPr id="27" name="TextBox 27"/>
          <p:cNvSpPr txBox="1"/>
          <p:nvPr/>
        </p:nvSpPr>
        <p:spPr>
          <a:xfrm>
            <a:off x="-159722" y="875199"/>
            <a:ext cx="18447722" cy="1254329"/>
          </a:xfrm>
          <a:prstGeom prst="rect">
            <a:avLst/>
          </a:prstGeom>
        </p:spPr>
        <p:txBody>
          <a:bodyPr lIns="0" tIns="0" rIns="0" bIns="0" rtlCol="0" anchor="t">
            <a:spAutoFit/>
          </a:bodyPr>
          <a:lstStyle/>
          <a:p>
            <a:pPr marL="0" lvl="0" indent="0" algn="ctr">
              <a:lnSpc>
                <a:spcPts val="10269"/>
              </a:lnSpc>
              <a:spcBef>
                <a:spcPct val="0"/>
              </a:spcBef>
            </a:pPr>
            <a:r>
              <a:rPr lang="en-US" sz="7441" b="1" spc="729">
                <a:solidFill>
                  <a:srgbClr val="231F20"/>
                </a:solidFill>
                <a:latin typeface="Oswald Bold"/>
                <a:ea typeface="Oswald Bold"/>
                <a:cs typeface="Oswald Bold"/>
                <a:sym typeface="Oswald Bold"/>
              </a:rPr>
              <a:t>LES OUTILS ET TECHNOLOGIES UTILISES</a:t>
            </a:r>
          </a:p>
        </p:txBody>
      </p:sp>
      <p:sp>
        <p:nvSpPr>
          <p:cNvPr id="28" name="TextBox 28"/>
          <p:cNvSpPr txBox="1"/>
          <p:nvPr/>
        </p:nvSpPr>
        <p:spPr>
          <a:xfrm>
            <a:off x="2580860" y="6382922"/>
            <a:ext cx="3542623" cy="1456042"/>
          </a:xfrm>
          <a:prstGeom prst="rect">
            <a:avLst/>
          </a:prstGeom>
        </p:spPr>
        <p:txBody>
          <a:bodyPr lIns="0" tIns="0" rIns="0" bIns="0" rtlCol="0" anchor="t">
            <a:spAutoFit/>
          </a:bodyPr>
          <a:lstStyle/>
          <a:p>
            <a:pPr marL="371950" lvl="1" indent="-185975" algn="l">
              <a:lnSpc>
                <a:spcPts val="2377"/>
              </a:lnSpc>
              <a:buFont typeface="Arial"/>
              <a:buChar char="•"/>
            </a:pPr>
            <a:r>
              <a:rPr lang="en-US" sz="1722" spc="168">
                <a:solidFill>
                  <a:srgbClr val="FFFBFB"/>
                </a:solidFill>
                <a:latin typeface="DM Sans"/>
                <a:ea typeface="DM Sans"/>
                <a:cs typeface="DM Sans"/>
                <a:sym typeface="DM Sans"/>
              </a:rPr>
              <a:t>Pour la création d'une interface utilisateur moderne, interactive et responsive.</a:t>
            </a:r>
          </a:p>
          <a:p>
            <a:pPr algn="l">
              <a:lnSpc>
                <a:spcPts val="2377"/>
              </a:lnSpc>
            </a:pPr>
            <a:r>
              <a:rPr lang="en-US" sz="1722" spc="168">
                <a:solidFill>
                  <a:srgbClr val="FFFBFB"/>
                </a:solidFill>
                <a:latin typeface="DM Sans"/>
                <a:ea typeface="DM Sans"/>
                <a:cs typeface="DM Sans"/>
                <a:sym typeface="DM Sans"/>
              </a:rPr>
              <a:t>.</a:t>
            </a:r>
          </a:p>
        </p:txBody>
      </p:sp>
      <p:sp>
        <p:nvSpPr>
          <p:cNvPr id="29" name="TextBox 29"/>
          <p:cNvSpPr txBox="1"/>
          <p:nvPr/>
        </p:nvSpPr>
        <p:spPr>
          <a:xfrm>
            <a:off x="7379167" y="6313245"/>
            <a:ext cx="3829045" cy="1076257"/>
          </a:xfrm>
          <a:prstGeom prst="rect">
            <a:avLst/>
          </a:prstGeom>
        </p:spPr>
        <p:txBody>
          <a:bodyPr lIns="0" tIns="0" rIns="0" bIns="0" rtlCol="0" anchor="t">
            <a:spAutoFit/>
          </a:bodyPr>
          <a:lstStyle/>
          <a:p>
            <a:pPr algn="l">
              <a:lnSpc>
                <a:spcPts val="2879"/>
              </a:lnSpc>
            </a:pPr>
            <a:r>
              <a:rPr lang="en-US" sz="2086" spc="204">
                <a:solidFill>
                  <a:srgbClr val="FFFBFB"/>
                </a:solidFill>
                <a:latin typeface="DM Sans"/>
                <a:ea typeface="DM Sans"/>
                <a:cs typeface="DM Sans"/>
                <a:sym typeface="DM Sans"/>
              </a:rPr>
              <a:t> Gestion des données pour les produits, le panier et l'administration.</a:t>
            </a:r>
          </a:p>
        </p:txBody>
      </p:sp>
      <p:sp>
        <p:nvSpPr>
          <p:cNvPr id="30" name="TextBox 30"/>
          <p:cNvSpPr txBox="1"/>
          <p:nvPr/>
        </p:nvSpPr>
        <p:spPr>
          <a:xfrm>
            <a:off x="12189287" y="6164712"/>
            <a:ext cx="3542623" cy="1076173"/>
          </a:xfrm>
          <a:prstGeom prst="rect">
            <a:avLst/>
          </a:prstGeom>
        </p:spPr>
        <p:txBody>
          <a:bodyPr lIns="0" tIns="0" rIns="0" bIns="0" rtlCol="0" anchor="t">
            <a:spAutoFit/>
          </a:bodyPr>
          <a:lstStyle/>
          <a:p>
            <a:pPr algn="ctr">
              <a:lnSpc>
                <a:spcPts val="2884"/>
              </a:lnSpc>
            </a:pPr>
            <a:r>
              <a:rPr lang="en-US" sz="2090" spc="204">
                <a:solidFill>
                  <a:srgbClr val="FFFBFB"/>
                </a:solidFill>
                <a:latin typeface="DM Sans"/>
                <a:ea typeface="DM Sans"/>
                <a:cs typeface="DM Sans"/>
                <a:sym typeface="DM Sans"/>
              </a:rPr>
              <a:t>Contrôle des versions, hébergement et gestion collaborative du projet.</a:t>
            </a:r>
          </a:p>
        </p:txBody>
      </p:sp>
      <p:sp>
        <p:nvSpPr>
          <p:cNvPr id="31" name="TextBox 31"/>
          <p:cNvSpPr txBox="1"/>
          <p:nvPr/>
        </p:nvSpPr>
        <p:spPr>
          <a:xfrm>
            <a:off x="2289311" y="5550556"/>
            <a:ext cx="3824647" cy="385610"/>
          </a:xfrm>
          <a:prstGeom prst="rect">
            <a:avLst/>
          </a:prstGeom>
        </p:spPr>
        <p:txBody>
          <a:bodyPr lIns="0" tIns="0" rIns="0" bIns="0" rtlCol="0" anchor="t">
            <a:spAutoFit/>
          </a:bodyPr>
          <a:lstStyle/>
          <a:p>
            <a:pPr marL="0" lvl="0" indent="0" algn="ctr">
              <a:lnSpc>
                <a:spcPts val="3171"/>
              </a:lnSpc>
              <a:spcBef>
                <a:spcPct val="0"/>
              </a:spcBef>
            </a:pPr>
            <a:r>
              <a:rPr lang="en-US" sz="2298" spc="225">
                <a:solidFill>
                  <a:srgbClr val="FDFBFB"/>
                </a:solidFill>
                <a:latin typeface="Oswald"/>
                <a:ea typeface="Oswald"/>
                <a:cs typeface="Oswald"/>
                <a:sym typeface="Oswald"/>
              </a:rPr>
              <a:t>HTML, CSS ET JAVASCRIPT :</a:t>
            </a:r>
          </a:p>
        </p:txBody>
      </p:sp>
      <p:sp>
        <p:nvSpPr>
          <p:cNvPr id="32" name="TextBox 32"/>
          <p:cNvSpPr txBox="1"/>
          <p:nvPr/>
        </p:nvSpPr>
        <p:spPr>
          <a:xfrm>
            <a:off x="7665320" y="5413707"/>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cs typeface="Oswald"/>
                <a:sym typeface="Oswald"/>
              </a:rPr>
              <a:t>JSON ET APIS</a:t>
            </a:r>
          </a:p>
        </p:txBody>
      </p:sp>
      <p:sp>
        <p:nvSpPr>
          <p:cNvPr id="33" name="TextBox 33"/>
          <p:cNvSpPr txBox="1"/>
          <p:nvPr/>
        </p:nvSpPr>
        <p:spPr>
          <a:xfrm>
            <a:off x="12189287" y="5241582"/>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cs typeface="Oswald"/>
                <a:sym typeface="Oswald"/>
              </a:rPr>
              <a:t>GIT ET GITHUB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79194"/>
        </a:solidFill>
        <a:effectLst/>
      </p:bgPr>
    </p:bg>
    <p:spTree>
      <p:nvGrpSpPr>
        <p:cNvPr id="1" name=""/>
        <p:cNvGrpSpPr/>
        <p:nvPr/>
      </p:nvGrpSpPr>
      <p:grpSpPr>
        <a:xfrm>
          <a:off x="0" y="0"/>
          <a:ext cx="0" cy="0"/>
          <a:chOff x="0" y="0"/>
          <a:chExt cx="0" cy="0"/>
        </a:xfrm>
      </p:grpSpPr>
      <p:sp>
        <p:nvSpPr>
          <p:cNvPr id="2" name="Freeform 2"/>
          <p:cNvSpPr/>
          <p:nvPr/>
        </p:nvSpPr>
        <p:spPr>
          <a:xfrm>
            <a:off x="275026" y="3621411"/>
            <a:ext cx="8198859" cy="3958698"/>
          </a:xfrm>
          <a:custGeom>
            <a:avLst/>
            <a:gdLst/>
            <a:ahLst/>
            <a:cxnLst/>
            <a:rect l="l" t="t" r="r" b="b"/>
            <a:pathLst>
              <a:path w="8198859" h="3958698">
                <a:moveTo>
                  <a:pt x="0" y="0"/>
                </a:moveTo>
                <a:lnTo>
                  <a:pt x="8198858" y="0"/>
                </a:lnTo>
                <a:lnTo>
                  <a:pt x="8198858" y="3958698"/>
                </a:lnTo>
                <a:lnTo>
                  <a:pt x="0" y="3958698"/>
                </a:lnTo>
                <a:lnTo>
                  <a:pt x="0" y="0"/>
                </a:lnTo>
                <a:close/>
              </a:path>
            </a:pathLst>
          </a:custGeom>
          <a:blipFill>
            <a:blip r:embed="rId2"/>
            <a:stretch>
              <a:fillRect l="-2867" t="-732" b="-732"/>
            </a:stretch>
          </a:blipFill>
        </p:spPr>
      </p:sp>
      <p:sp>
        <p:nvSpPr>
          <p:cNvPr id="3" name="Freeform 3"/>
          <p:cNvSpPr/>
          <p:nvPr/>
        </p:nvSpPr>
        <p:spPr>
          <a:xfrm>
            <a:off x="9947573" y="3833433"/>
            <a:ext cx="7846442" cy="3746676"/>
          </a:xfrm>
          <a:custGeom>
            <a:avLst/>
            <a:gdLst/>
            <a:ahLst/>
            <a:cxnLst/>
            <a:rect l="l" t="t" r="r" b="b"/>
            <a:pathLst>
              <a:path w="7846442" h="3746676">
                <a:moveTo>
                  <a:pt x="0" y="0"/>
                </a:moveTo>
                <a:lnTo>
                  <a:pt x="7846441" y="0"/>
                </a:lnTo>
                <a:lnTo>
                  <a:pt x="7846441" y="3746676"/>
                </a:lnTo>
                <a:lnTo>
                  <a:pt x="0" y="3746676"/>
                </a:lnTo>
                <a:lnTo>
                  <a:pt x="0" y="0"/>
                </a:lnTo>
                <a:close/>
              </a:path>
            </a:pathLst>
          </a:custGeom>
          <a:blipFill>
            <a:blip r:embed="rId3"/>
            <a:stretch>
              <a:fillRect/>
            </a:stretch>
          </a:blipFill>
        </p:spPr>
      </p:sp>
      <p:sp>
        <p:nvSpPr>
          <p:cNvPr id="4" name="TextBox 4"/>
          <p:cNvSpPr txBox="1"/>
          <p:nvPr/>
        </p:nvSpPr>
        <p:spPr>
          <a:xfrm>
            <a:off x="2327224" y="-152400"/>
            <a:ext cx="14728670" cy="1528601"/>
          </a:xfrm>
          <a:prstGeom prst="rect">
            <a:avLst/>
          </a:prstGeom>
        </p:spPr>
        <p:txBody>
          <a:bodyPr lIns="0" tIns="0" rIns="0" bIns="0" rtlCol="0" anchor="t">
            <a:spAutoFit/>
          </a:bodyPr>
          <a:lstStyle/>
          <a:p>
            <a:pPr marL="0" lvl="0" indent="0" algn="ctr">
              <a:lnSpc>
                <a:spcPts val="12506"/>
              </a:lnSpc>
              <a:spcBef>
                <a:spcPct val="0"/>
              </a:spcBef>
            </a:pPr>
            <a:r>
              <a:rPr lang="en-US" sz="9062" b="1" spc="888">
                <a:solidFill>
                  <a:srgbClr val="231F20"/>
                </a:solidFill>
                <a:latin typeface="Oswald Bold"/>
                <a:ea typeface="Oswald Bold"/>
                <a:cs typeface="Oswald Bold"/>
                <a:sym typeface="Oswald Bold"/>
              </a:rPr>
              <a:t>REALISATION DE PROJET</a:t>
            </a:r>
          </a:p>
        </p:txBody>
      </p:sp>
      <p:sp>
        <p:nvSpPr>
          <p:cNvPr id="5" name="TextBox 5"/>
          <p:cNvSpPr txBox="1"/>
          <p:nvPr/>
        </p:nvSpPr>
        <p:spPr>
          <a:xfrm>
            <a:off x="10186821" y="1814593"/>
            <a:ext cx="6869073"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NOS PRODUITS</a:t>
            </a:r>
          </a:p>
        </p:txBody>
      </p:sp>
      <p:sp>
        <p:nvSpPr>
          <p:cNvPr id="6" name="TextBox 6"/>
          <p:cNvSpPr txBox="1"/>
          <p:nvPr/>
        </p:nvSpPr>
        <p:spPr>
          <a:xfrm>
            <a:off x="-183853" y="1814593"/>
            <a:ext cx="9116616" cy="1235075"/>
          </a:xfrm>
          <a:prstGeom prst="rect">
            <a:avLst/>
          </a:prstGeom>
        </p:spPr>
        <p:txBody>
          <a:bodyPr lIns="0" tIns="0" rIns="0" bIns="0" rtlCol="0" anchor="t">
            <a:spAutoFit/>
          </a:bodyPr>
          <a:lstStyle/>
          <a:p>
            <a:pPr algn="ctr">
              <a:lnSpc>
                <a:spcPts val="10150"/>
              </a:lnSpc>
            </a:pPr>
            <a:r>
              <a:rPr lang="en-US" sz="7250" b="1">
                <a:solidFill>
                  <a:srgbClr val="363636"/>
                </a:solidFill>
                <a:latin typeface="Open Sans Bold"/>
                <a:ea typeface="Open Sans Bold"/>
                <a:cs typeface="Open Sans Bold"/>
                <a:sym typeface="Open Sans Bold"/>
              </a:rPr>
              <a:t>PAGE ACCEUIL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830</Words>
  <Application>Microsoft Office PowerPoint</Application>
  <PresentationFormat>Personnalisé</PresentationFormat>
  <Paragraphs>86</Paragraphs>
  <Slides>17</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17</vt:i4>
      </vt:variant>
    </vt:vector>
  </HeadingPairs>
  <TitlesOfParts>
    <vt:vector size="27" baseType="lpstr">
      <vt:lpstr>Calibri</vt:lpstr>
      <vt:lpstr>DM Sans Italics</vt:lpstr>
      <vt:lpstr>Open Sans Bold</vt:lpstr>
      <vt:lpstr>Montserrat Light</vt:lpstr>
      <vt:lpstr>DM Sans</vt:lpstr>
      <vt:lpstr>Arial</vt:lpstr>
      <vt:lpstr>Oswald Bold</vt:lpstr>
      <vt:lpstr>Oswald</vt:lpstr>
      <vt:lpstr>DM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saadi</dc:title>
  <cp:lastModifiedBy>aya El moussaoui</cp:lastModifiedBy>
  <cp:revision>2</cp:revision>
  <dcterms:created xsi:type="dcterms:W3CDTF">2006-08-16T00:00:00Z</dcterms:created>
  <dcterms:modified xsi:type="dcterms:W3CDTF">2025-01-09T22:17:47Z</dcterms:modified>
  <dc:identifier>DAGbtfKzRX0</dc:identifier>
</cp:coreProperties>
</file>